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Glacial Indifference" panose="020B0604020202020204" charset="0"/>
      <p:regular r:id="rId24"/>
    </p:embeddedFont>
    <p:embeddedFont>
      <p:font typeface="Glacial Indifference Bold" panose="020B0604020202020204" charset="0"/>
      <p:regular r:id="rId25"/>
    </p:embeddedFont>
    <p:embeddedFont>
      <p:font typeface="Glacial Indifference Italics" panose="020B0604020202020204" charset="0"/>
      <p:regular r:id="rId26"/>
    </p:embeddedFont>
    <p:embeddedFont>
      <p:font typeface="Montserrat" panose="00000500000000000000"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6" d="100"/>
          <a:sy n="36" d="100"/>
        </p:scale>
        <p:origin x="11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9.svg"/><Relationship Id="rId10" Type="http://schemas.openxmlformats.org/officeDocument/2006/relationships/image" Target="../media/image52.png"/><Relationship Id="rId4" Type="http://schemas.openxmlformats.org/officeDocument/2006/relationships/image" Target="../media/image18.png"/><Relationship Id="rId9" Type="http://schemas.openxmlformats.org/officeDocument/2006/relationships/image" Target="../media/image51.sv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9.svg"/><Relationship Id="rId10" Type="http://schemas.openxmlformats.org/officeDocument/2006/relationships/image" Target="../media/image54.svg"/><Relationship Id="rId4" Type="http://schemas.openxmlformats.org/officeDocument/2006/relationships/image" Target="../media/image18.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66.svg"/><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65.png"/><Relationship Id="rId17" Type="http://schemas.openxmlformats.org/officeDocument/2006/relationships/image" Target="../media/image70.svg"/><Relationship Id="rId2" Type="http://schemas.openxmlformats.org/officeDocument/2006/relationships/image" Target="../media/image57.png"/><Relationship Id="rId16"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4.svg"/><Relationship Id="rId5" Type="http://schemas.openxmlformats.org/officeDocument/2006/relationships/image" Target="../media/image60.svg"/><Relationship Id="rId15" Type="http://schemas.openxmlformats.org/officeDocument/2006/relationships/image" Target="../media/image68.sv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29.svg"/><Relationship Id="rId14"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68.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7.png"/><Relationship Id="rId5" Type="http://schemas.openxmlformats.org/officeDocument/2006/relationships/image" Target="../media/image60.svg"/><Relationship Id="rId10" Type="http://schemas.openxmlformats.org/officeDocument/2006/relationships/image" Target="../media/image71.png"/><Relationship Id="rId4" Type="http://schemas.openxmlformats.org/officeDocument/2006/relationships/image" Target="../media/image59.png"/><Relationship Id="rId9" Type="http://schemas.openxmlformats.org/officeDocument/2006/relationships/image" Target="../media/image29.sv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3.svg"/><Relationship Id="rId7" Type="http://schemas.openxmlformats.org/officeDocument/2006/relationships/image" Target="../media/image77.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9.svg"/><Relationship Id="rId7"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9.svg"/><Relationship Id="rId7" Type="http://schemas.openxmlformats.org/officeDocument/2006/relationships/image" Target="../media/image19.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86.svg"/><Relationship Id="rId3" Type="http://schemas.openxmlformats.org/officeDocument/2006/relationships/image" Target="../media/image80.svg"/><Relationship Id="rId7" Type="http://schemas.openxmlformats.org/officeDocument/2006/relationships/image" Target="../media/image31.svg"/><Relationship Id="rId12" Type="http://schemas.openxmlformats.org/officeDocument/2006/relationships/image" Target="../media/image85.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84.svg"/><Relationship Id="rId5" Type="http://schemas.openxmlformats.org/officeDocument/2006/relationships/image" Target="../media/image82.svg"/><Relationship Id="rId10"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35.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svg"/><Relationship Id="rId7" Type="http://schemas.openxmlformats.org/officeDocument/2006/relationships/image" Target="../media/image19.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5.svg"/></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9.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9.svg"/><Relationship Id="rId10" Type="http://schemas.openxmlformats.org/officeDocument/2006/relationships/image" Target="../media/image49.png"/><Relationship Id="rId4" Type="http://schemas.openxmlformats.org/officeDocument/2006/relationships/image" Target="../media/image18.png"/><Relationship Id="rId9"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39515" y="6960555"/>
            <a:ext cx="5348485" cy="3618394"/>
            <a:chOff x="0" y="0"/>
            <a:chExt cx="1408655" cy="952993"/>
          </a:xfrm>
        </p:grpSpPr>
        <p:sp>
          <p:nvSpPr>
            <p:cNvPr id="3" name="Freeform 3"/>
            <p:cNvSpPr/>
            <p:nvPr/>
          </p:nvSpPr>
          <p:spPr>
            <a:xfrm>
              <a:off x="0" y="0"/>
              <a:ext cx="1408655" cy="952993"/>
            </a:xfrm>
            <a:custGeom>
              <a:avLst/>
              <a:gdLst/>
              <a:ahLst/>
              <a:cxnLst/>
              <a:rect l="l" t="t" r="r" b="b"/>
              <a:pathLst>
                <a:path w="1408655" h="952993">
                  <a:moveTo>
                    <a:pt x="0" y="0"/>
                  </a:moveTo>
                  <a:lnTo>
                    <a:pt x="1408655" y="0"/>
                  </a:lnTo>
                  <a:lnTo>
                    <a:pt x="1408655" y="952993"/>
                  </a:lnTo>
                  <a:lnTo>
                    <a:pt x="0" y="952993"/>
                  </a:lnTo>
                  <a:close/>
                </a:path>
              </a:pathLst>
            </a:custGeom>
            <a:solidFill>
              <a:srgbClr val="E4E4E4"/>
            </a:solidFill>
          </p:spPr>
        </p:sp>
        <p:sp>
          <p:nvSpPr>
            <p:cNvPr id="4" name="TextBox 4"/>
            <p:cNvSpPr txBox="1"/>
            <p:nvPr/>
          </p:nvSpPr>
          <p:spPr>
            <a:xfrm>
              <a:off x="0" y="-38100"/>
              <a:ext cx="1408655" cy="99109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183514" y="2901658"/>
            <a:ext cx="1327633" cy="1327633"/>
          </a:xfrm>
          <a:custGeom>
            <a:avLst/>
            <a:gdLst/>
            <a:ahLst/>
            <a:cxnLst/>
            <a:rect l="l" t="t" r="r" b="b"/>
            <a:pathLst>
              <a:path w="1327633" h="1327633">
                <a:moveTo>
                  <a:pt x="0" y="0"/>
                </a:moveTo>
                <a:lnTo>
                  <a:pt x="1327633" y="0"/>
                </a:lnTo>
                <a:lnTo>
                  <a:pt x="1327633" y="1327633"/>
                </a:lnTo>
                <a:lnTo>
                  <a:pt x="0" y="1327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747072" y="-2408128"/>
            <a:ext cx="5973602" cy="5973602"/>
          </a:xfrm>
          <a:custGeom>
            <a:avLst/>
            <a:gdLst/>
            <a:ahLst/>
            <a:cxnLst/>
            <a:rect l="l" t="t" r="r" b="b"/>
            <a:pathLst>
              <a:path w="5973602" h="5973602">
                <a:moveTo>
                  <a:pt x="0" y="0"/>
                </a:moveTo>
                <a:lnTo>
                  <a:pt x="5973602" y="0"/>
                </a:lnTo>
                <a:lnTo>
                  <a:pt x="5973602" y="5973602"/>
                </a:lnTo>
                <a:lnTo>
                  <a:pt x="0" y="5973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5351247" y="4400741"/>
            <a:ext cx="803180" cy="742759"/>
            <a:chOff x="0" y="0"/>
            <a:chExt cx="211537" cy="195624"/>
          </a:xfrm>
        </p:grpSpPr>
        <p:sp>
          <p:nvSpPr>
            <p:cNvPr id="8" name="Freeform 8"/>
            <p:cNvSpPr/>
            <p:nvPr/>
          </p:nvSpPr>
          <p:spPr>
            <a:xfrm>
              <a:off x="0" y="0"/>
              <a:ext cx="211537" cy="195624"/>
            </a:xfrm>
            <a:custGeom>
              <a:avLst/>
              <a:gdLst/>
              <a:ahLst/>
              <a:cxnLst/>
              <a:rect l="l" t="t" r="r" b="b"/>
              <a:pathLst>
                <a:path w="211537" h="195624">
                  <a:moveTo>
                    <a:pt x="0" y="0"/>
                  </a:moveTo>
                  <a:lnTo>
                    <a:pt x="211537" y="0"/>
                  </a:lnTo>
                  <a:lnTo>
                    <a:pt x="211537" y="195624"/>
                  </a:lnTo>
                  <a:lnTo>
                    <a:pt x="0" y="195624"/>
                  </a:lnTo>
                  <a:close/>
                </a:path>
              </a:pathLst>
            </a:custGeom>
            <a:solidFill>
              <a:srgbClr val="5DA295"/>
            </a:solidFill>
          </p:spPr>
        </p:sp>
        <p:sp>
          <p:nvSpPr>
            <p:cNvPr id="9" name="TextBox 9"/>
            <p:cNvSpPr txBox="1"/>
            <p:nvPr/>
          </p:nvSpPr>
          <p:spPr>
            <a:xfrm>
              <a:off x="0" y="-38100"/>
              <a:ext cx="211537" cy="23372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619741" cy="2934068"/>
            <a:chOff x="0" y="0"/>
            <a:chExt cx="163224" cy="772759"/>
          </a:xfrm>
        </p:grpSpPr>
        <p:sp>
          <p:nvSpPr>
            <p:cNvPr id="11" name="Freeform 11"/>
            <p:cNvSpPr/>
            <p:nvPr/>
          </p:nvSpPr>
          <p:spPr>
            <a:xfrm>
              <a:off x="0" y="0"/>
              <a:ext cx="163224" cy="772759"/>
            </a:xfrm>
            <a:custGeom>
              <a:avLst/>
              <a:gdLst/>
              <a:ahLst/>
              <a:cxnLst/>
              <a:rect l="l" t="t" r="r" b="b"/>
              <a:pathLst>
                <a:path w="163224" h="772759">
                  <a:moveTo>
                    <a:pt x="0" y="0"/>
                  </a:moveTo>
                  <a:lnTo>
                    <a:pt x="163224" y="0"/>
                  </a:lnTo>
                  <a:lnTo>
                    <a:pt x="163224" y="772759"/>
                  </a:lnTo>
                  <a:lnTo>
                    <a:pt x="0" y="772759"/>
                  </a:lnTo>
                  <a:close/>
                </a:path>
              </a:pathLst>
            </a:custGeom>
            <a:solidFill>
              <a:srgbClr val="5DA295"/>
            </a:solidFill>
          </p:spPr>
        </p:sp>
        <p:sp>
          <p:nvSpPr>
            <p:cNvPr id="12" name="TextBox 12"/>
            <p:cNvSpPr txBox="1"/>
            <p:nvPr/>
          </p:nvSpPr>
          <p:spPr>
            <a:xfrm>
              <a:off x="0" y="-38100"/>
              <a:ext cx="163224" cy="81085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2933707"/>
            <a:ext cx="619741" cy="1004046"/>
            <a:chOff x="0" y="0"/>
            <a:chExt cx="163224" cy="264440"/>
          </a:xfrm>
        </p:grpSpPr>
        <p:sp>
          <p:nvSpPr>
            <p:cNvPr id="14" name="Freeform 14"/>
            <p:cNvSpPr/>
            <p:nvPr/>
          </p:nvSpPr>
          <p:spPr>
            <a:xfrm>
              <a:off x="0" y="0"/>
              <a:ext cx="163224" cy="264440"/>
            </a:xfrm>
            <a:custGeom>
              <a:avLst/>
              <a:gdLst/>
              <a:ahLst/>
              <a:cxnLst/>
              <a:rect l="l" t="t" r="r" b="b"/>
              <a:pathLst>
                <a:path w="163224" h="264440">
                  <a:moveTo>
                    <a:pt x="0" y="0"/>
                  </a:moveTo>
                  <a:lnTo>
                    <a:pt x="163224" y="0"/>
                  </a:lnTo>
                  <a:lnTo>
                    <a:pt x="163224" y="264440"/>
                  </a:lnTo>
                  <a:lnTo>
                    <a:pt x="0" y="264440"/>
                  </a:lnTo>
                  <a:close/>
                </a:path>
              </a:pathLst>
            </a:custGeom>
            <a:solidFill>
              <a:srgbClr val="BFDDD2"/>
            </a:solidFill>
          </p:spPr>
        </p:sp>
        <p:sp>
          <p:nvSpPr>
            <p:cNvPr id="15" name="TextBox 15"/>
            <p:cNvSpPr txBox="1"/>
            <p:nvPr/>
          </p:nvSpPr>
          <p:spPr>
            <a:xfrm>
              <a:off x="0" y="-38100"/>
              <a:ext cx="163224" cy="30254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6960555"/>
            <a:ext cx="12939515" cy="3618394"/>
            <a:chOff x="0" y="0"/>
            <a:chExt cx="3407938" cy="952993"/>
          </a:xfrm>
        </p:grpSpPr>
        <p:sp>
          <p:nvSpPr>
            <p:cNvPr id="17" name="Freeform 17"/>
            <p:cNvSpPr/>
            <p:nvPr/>
          </p:nvSpPr>
          <p:spPr>
            <a:xfrm>
              <a:off x="0" y="0"/>
              <a:ext cx="3407938" cy="952993"/>
            </a:xfrm>
            <a:custGeom>
              <a:avLst/>
              <a:gdLst/>
              <a:ahLst/>
              <a:cxnLst/>
              <a:rect l="l" t="t" r="r" b="b"/>
              <a:pathLst>
                <a:path w="3407938" h="952993">
                  <a:moveTo>
                    <a:pt x="0" y="0"/>
                  </a:moveTo>
                  <a:lnTo>
                    <a:pt x="3407938" y="0"/>
                  </a:lnTo>
                  <a:lnTo>
                    <a:pt x="3407938" y="952993"/>
                  </a:lnTo>
                  <a:lnTo>
                    <a:pt x="0" y="952993"/>
                  </a:lnTo>
                  <a:close/>
                </a:path>
              </a:pathLst>
            </a:custGeom>
            <a:solidFill>
              <a:srgbClr val="5DA295"/>
            </a:solidFill>
          </p:spPr>
        </p:sp>
        <p:sp>
          <p:nvSpPr>
            <p:cNvPr id="18" name="TextBox 18"/>
            <p:cNvSpPr txBox="1"/>
            <p:nvPr/>
          </p:nvSpPr>
          <p:spPr>
            <a:xfrm>
              <a:off x="0" y="-38100"/>
              <a:ext cx="3407938" cy="991093"/>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967885" y="7409804"/>
            <a:ext cx="143103" cy="2691310"/>
            <a:chOff x="0" y="0"/>
            <a:chExt cx="37690" cy="708822"/>
          </a:xfrm>
        </p:grpSpPr>
        <p:sp>
          <p:nvSpPr>
            <p:cNvPr id="20" name="Freeform 20"/>
            <p:cNvSpPr/>
            <p:nvPr/>
          </p:nvSpPr>
          <p:spPr>
            <a:xfrm>
              <a:off x="0" y="0"/>
              <a:ext cx="37690" cy="708822"/>
            </a:xfrm>
            <a:custGeom>
              <a:avLst/>
              <a:gdLst/>
              <a:ahLst/>
              <a:cxnLst/>
              <a:rect l="l" t="t" r="r" b="b"/>
              <a:pathLst>
                <a:path w="37690" h="708822">
                  <a:moveTo>
                    <a:pt x="0" y="0"/>
                  </a:moveTo>
                  <a:lnTo>
                    <a:pt x="37690" y="0"/>
                  </a:lnTo>
                  <a:lnTo>
                    <a:pt x="37690" y="708822"/>
                  </a:lnTo>
                  <a:lnTo>
                    <a:pt x="0" y="708822"/>
                  </a:lnTo>
                  <a:close/>
                </a:path>
              </a:pathLst>
            </a:custGeom>
            <a:solidFill>
              <a:srgbClr val="BFDDD2"/>
            </a:solidFill>
          </p:spPr>
        </p:sp>
        <p:sp>
          <p:nvSpPr>
            <p:cNvPr id="21" name="TextBox 21"/>
            <p:cNvSpPr txBox="1"/>
            <p:nvPr/>
          </p:nvSpPr>
          <p:spPr>
            <a:xfrm>
              <a:off x="0" y="-38100"/>
              <a:ext cx="37690" cy="746922"/>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957285" y="1707082"/>
            <a:ext cx="13656472" cy="3726309"/>
          </a:xfrm>
          <a:prstGeom prst="rect">
            <a:avLst/>
          </a:prstGeom>
        </p:spPr>
        <p:txBody>
          <a:bodyPr lIns="0" tIns="0" rIns="0" bIns="0" rtlCol="0" anchor="t">
            <a:spAutoFit/>
          </a:bodyPr>
          <a:lstStyle/>
          <a:p>
            <a:pPr>
              <a:lnSpc>
                <a:spcPts val="9795"/>
              </a:lnSpc>
            </a:pPr>
            <a:r>
              <a:rPr lang="en-US" sz="8300">
                <a:solidFill>
                  <a:srgbClr val="000000"/>
                </a:solidFill>
                <a:latin typeface="Glacial Indifference Bold"/>
              </a:rPr>
              <a:t>ANALISIS SENTIMEN MASYARAKAT INDONESIA TENTANG BAYAR PAJAK</a:t>
            </a:r>
          </a:p>
        </p:txBody>
      </p:sp>
      <p:grpSp>
        <p:nvGrpSpPr>
          <p:cNvPr id="23" name="Group 23"/>
          <p:cNvGrpSpPr/>
          <p:nvPr/>
        </p:nvGrpSpPr>
        <p:grpSpPr>
          <a:xfrm>
            <a:off x="13985638" y="8172374"/>
            <a:ext cx="3534399" cy="1166170"/>
            <a:chOff x="0" y="0"/>
            <a:chExt cx="4712532" cy="1554893"/>
          </a:xfrm>
        </p:grpSpPr>
        <p:grpSp>
          <p:nvGrpSpPr>
            <p:cNvPr id="24" name="Group 24"/>
            <p:cNvGrpSpPr/>
            <p:nvPr/>
          </p:nvGrpSpPr>
          <p:grpSpPr>
            <a:xfrm>
              <a:off x="0" y="0"/>
              <a:ext cx="4712532" cy="1554893"/>
              <a:chOff x="0" y="0"/>
              <a:chExt cx="592892" cy="195624"/>
            </a:xfrm>
          </p:grpSpPr>
          <p:sp>
            <p:nvSpPr>
              <p:cNvPr id="25" name="Freeform 25"/>
              <p:cNvSpPr/>
              <p:nvPr/>
            </p:nvSpPr>
            <p:spPr>
              <a:xfrm>
                <a:off x="0" y="0"/>
                <a:ext cx="592892" cy="195624"/>
              </a:xfrm>
              <a:custGeom>
                <a:avLst/>
                <a:gdLst/>
                <a:ahLst/>
                <a:cxnLst/>
                <a:rect l="l" t="t" r="r" b="b"/>
                <a:pathLst>
                  <a:path w="592892" h="195624">
                    <a:moveTo>
                      <a:pt x="85978" y="0"/>
                    </a:moveTo>
                    <a:lnTo>
                      <a:pt x="506914" y="0"/>
                    </a:lnTo>
                    <a:cubicBezTo>
                      <a:pt x="529717" y="0"/>
                      <a:pt x="551586" y="9058"/>
                      <a:pt x="567710" y="25182"/>
                    </a:cubicBezTo>
                    <a:cubicBezTo>
                      <a:pt x="583834" y="41306"/>
                      <a:pt x="592892" y="63175"/>
                      <a:pt x="592892" y="85978"/>
                    </a:cubicBezTo>
                    <a:lnTo>
                      <a:pt x="592892" y="109646"/>
                    </a:lnTo>
                    <a:cubicBezTo>
                      <a:pt x="592892" y="132449"/>
                      <a:pt x="583834" y="154317"/>
                      <a:pt x="567710" y="170441"/>
                    </a:cubicBezTo>
                    <a:cubicBezTo>
                      <a:pt x="551586" y="186565"/>
                      <a:pt x="529717" y="195624"/>
                      <a:pt x="506914" y="195624"/>
                    </a:cubicBezTo>
                    <a:lnTo>
                      <a:pt x="85978" y="195624"/>
                    </a:lnTo>
                    <a:cubicBezTo>
                      <a:pt x="63175" y="195624"/>
                      <a:pt x="41306" y="186565"/>
                      <a:pt x="25182" y="170441"/>
                    </a:cubicBezTo>
                    <a:cubicBezTo>
                      <a:pt x="9058" y="154317"/>
                      <a:pt x="0" y="132449"/>
                      <a:pt x="0" y="109646"/>
                    </a:cubicBezTo>
                    <a:lnTo>
                      <a:pt x="0" y="85978"/>
                    </a:lnTo>
                    <a:cubicBezTo>
                      <a:pt x="0" y="63175"/>
                      <a:pt x="9058" y="41306"/>
                      <a:pt x="25182" y="25182"/>
                    </a:cubicBezTo>
                    <a:cubicBezTo>
                      <a:pt x="41306" y="9058"/>
                      <a:pt x="63175" y="0"/>
                      <a:pt x="85978" y="0"/>
                    </a:cubicBezTo>
                    <a:close/>
                  </a:path>
                </a:pathLst>
              </a:custGeom>
              <a:solidFill>
                <a:srgbClr val="5DA295"/>
              </a:solidFill>
            </p:spPr>
          </p:sp>
          <p:sp>
            <p:nvSpPr>
              <p:cNvPr id="26" name="TextBox 26"/>
              <p:cNvSpPr txBox="1"/>
              <p:nvPr/>
            </p:nvSpPr>
            <p:spPr>
              <a:xfrm>
                <a:off x="0" y="-38100"/>
                <a:ext cx="592892" cy="233724"/>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276095" y="289370"/>
              <a:ext cx="4160342" cy="966628"/>
            </a:xfrm>
            <a:prstGeom prst="rect">
              <a:avLst/>
            </a:prstGeom>
          </p:spPr>
          <p:txBody>
            <a:bodyPr lIns="0" tIns="0" rIns="0" bIns="0" rtlCol="0" anchor="t">
              <a:spAutoFit/>
            </a:bodyPr>
            <a:lstStyle/>
            <a:p>
              <a:pPr algn="ctr">
                <a:lnSpc>
                  <a:spcPts val="5652"/>
                </a:lnSpc>
              </a:pPr>
              <a:r>
                <a:rPr lang="en-US" sz="4710" spc="235">
                  <a:solidFill>
                    <a:srgbClr val="FFFFFF"/>
                  </a:solidFill>
                  <a:latin typeface="Glacial Indifference"/>
                </a:rPr>
                <a:t>©ALRIABLE</a:t>
              </a:r>
            </a:p>
          </p:txBody>
        </p:sp>
      </p:grpSp>
      <p:sp>
        <p:nvSpPr>
          <p:cNvPr id="28" name="TextBox 28"/>
          <p:cNvSpPr txBox="1"/>
          <p:nvPr/>
        </p:nvSpPr>
        <p:spPr>
          <a:xfrm>
            <a:off x="2411994" y="7818834"/>
            <a:ext cx="8718655" cy="936625"/>
          </a:xfrm>
          <a:prstGeom prst="rect">
            <a:avLst/>
          </a:prstGeom>
        </p:spPr>
        <p:txBody>
          <a:bodyPr lIns="0" tIns="0" rIns="0" bIns="0" rtlCol="0" anchor="t">
            <a:spAutoFit/>
          </a:bodyPr>
          <a:lstStyle/>
          <a:p>
            <a:pPr>
              <a:lnSpc>
                <a:spcPts val="7699"/>
              </a:lnSpc>
            </a:pPr>
            <a:r>
              <a:rPr lang="en-US" sz="5499" spc="439">
                <a:solidFill>
                  <a:srgbClr val="FFFFFF"/>
                </a:solidFill>
                <a:latin typeface="Glacial Indifference Bold"/>
              </a:rPr>
              <a:t>Team AlRiable</a:t>
            </a:r>
          </a:p>
        </p:txBody>
      </p:sp>
      <p:sp>
        <p:nvSpPr>
          <p:cNvPr id="29" name="TextBox 29"/>
          <p:cNvSpPr txBox="1"/>
          <p:nvPr/>
        </p:nvSpPr>
        <p:spPr>
          <a:xfrm>
            <a:off x="2411994" y="8800699"/>
            <a:ext cx="12939253" cy="537845"/>
          </a:xfrm>
          <a:prstGeom prst="rect">
            <a:avLst/>
          </a:prstGeom>
        </p:spPr>
        <p:txBody>
          <a:bodyPr lIns="0" tIns="0" rIns="0" bIns="0" rtlCol="0" anchor="t">
            <a:spAutoFit/>
          </a:bodyPr>
          <a:lstStyle/>
          <a:p>
            <a:pPr>
              <a:lnSpc>
                <a:spcPts val="4480"/>
              </a:lnSpc>
            </a:pPr>
            <a:r>
              <a:rPr lang="en-US" sz="3200">
                <a:solidFill>
                  <a:srgbClr val="FFFFFF"/>
                </a:solidFill>
                <a:latin typeface="Glacial Indifference"/>
              </a:rPr>
              <a:t>PROJECT SEMI FINAL GELAR RASA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2049" y="6833950"/>
            <a:ext cx="5973602" cy="5973602"/>
          </a:xfrm>
          <a:custGeom>
            <a:avLst/>
            <a:gdLst/>
            <a:ahLst/>
            <a:cxnLst/>
            <a:rect l="l" t="t" r="r" b="b"/>
            <a:pathLst>
              <a:path w="5973602" h="5973602">
                <a:moveTo>
                  <a:pt x="0" y="0"/>
                </a:moveTo>
                <a:lnTo>
                  <a:pt x="5973601" y="0"/>
                </a:lnTo>
                <a:lnTo>
                  <a:pt x="5973601" y="5973602"/>
                </a:lnTo>
                <a:lnTo>
                  <a:pt x="0" y="59736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10073435"/>
            <a:ext cx="18288000" cy="213565"/>
            <a:chOff x="0" y="0"/>
            <a:chExt cx="4816593" cy="56248"/>
          </a:xfrm>
        </p:grpSpPr>
        <p:sp>
          <p:nvSpPr>
            <p:cNvPr id="4" name="Freeform 4"/>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5" name="TextBox 5"/>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8288000" cy="213565"/>
            <a:chOff x="0" y="0"/>
            <a:chExt cx="4816593" cy="56248"/>
          </a:xfrm>
        </p:grpSpPr>
        <p:sp>
          <p:nvSpPr>
            <p:cNvPr id="7" name="Freeform 7"/>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8" name="TextBox 8"/>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138092" y="6650005"/>
            <a:ext cx="1210872" cy="1210872"/>
          </a:xfrm>
          <a:custGeom>
            <a:avLst/>
            <a:gdLst/>
            <a:ahLst/>
            <a:cxnLst/>
            <a:rect l="l" t="t" r="r" b="b"/>
            <a:pathLst>
              <a:path w="1210872" h="1210872">
                <a:moveTo>
                  <a:pt x="0" y="0"/>
                </a:moveTo>
                <a:lnTo>
                  <a:pt x="1210872" y="0"/>
                </a:lnTo>
                <a:lnTo>
                  <a:pt x="1210872" y="1210872"/>
                </a:lnTo>
                <a:lnTo>
                  <a:pt x="0" y="1210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09</a:t>
            </a:r>
          </a:p>
        </p:txBody>
      </p:sp>
      <p:sp>
        <p:nvSpPr>
          <p:cNvPr id="11" name="AutoShape 11"/>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2" name="Freeform 12"/>
          <p:cNvSpPr/>
          <p:nvPr/>
        </p:nvSpPr>
        <p:spPr>
          <a:xfrm>
            <a:off x="16893853" y="567841"/>
            <a:ext cx="1082627" cy="1082627"/>
          </a:xfrm>
          <a:custGeom>
            <a:avLst/>
            <a:gdLst/>
            <a:ahLst/>
            <a:cxnLst/>
            <a:rect l="l" t="t" r="r" b="b"/>
            <a:pathLst>
              <a:path w="1082627" h="1082627">
                <a:moveTo>
                  <a:pt x="0" y="0"/>
                </a:moveTo>
                <a:lnTo>
                  <a:pt x="1082626" y="0"/>
                </a:lnTo>
                <a:lnTo>
                  <a:pt x="1082626" y="1082627"/>
                </a:lnTo>
                <a:lnTo>
                  <a:pt x="0" y="108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0385826" y="3269517"/>
            <a:ext cx="5405121" cy="5586689"/>
          </a:xfrm>
          <a:custGeom>
            <a:avLst/>
            <a:gdLst/>
            <a:ahLst/>
            <a:cxnLst/>
            <a:rect l="l" t="t" r="r" b="b"/>
            <a:pathLst>
              <a:path w="5405121" h="5586689">
                <a:moveTo>
                  <a:pt x="0" y="0"/>
                </a:moveTo>
                <a:lnTo>
                  <a:pt x="5405121" y="0"/>
                </a:lnTo>
                <a:lnTo>
                  <a:pt x="5405121" y="5586689"/>
                </a:lnTo>
                <a:lnTo>
                  <a:pt x="0" y="55866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150793" y="3333474"/>
            <a:ext cx="7855192" cy="1896785"/>
          </a:xfrm>
          <a:custGeom>
            <a:avLst/>
            <a:gdLst/>
            <a:ahLst/>
            <a:cxnLst/>
            <a:rect l="l" t="t" r="r" b="b"/>
            <a:pathLst>
              <a:path w="7855192" h="1896785">
                <a:moveTo>
                  <a:pt x="0" y="0"/>
                </a:moveTo>
                <a:lnTo>
                  <a:pt x="7855192" y="0"/>
                </a:lnTo>
                <a:lnTo>
                  <a:pt x="7855192" y="1896785"/>
                </a:lnTo>
                <a:lnTo>
                  <a:pt x="0" y="1896785"/>
                </a:lnTo>
                <a:lnTo>
                  <a:pt x="0" y="0"/>
                </a:lnTo>
                <a:close/>
              </a:path>
            </a:pathLst>
          </a:custGeom>
          <a:blipFill>
            <a:blip r:embed="rId10"/>
            <a:stretch>
              <a:fillRect b="-209337"/>
            </a:stretch>
          </a:blipFill>
        </p:spPr>
      </p:sp>
      <p:sp>
        <p:nvSpPr>
          <p:cNvPr id="15" name="TextBox 15"/>
          <p:cNvSpPr txBox="1"/>
          <p:nvPr/>
        </p:nvSpPr>
        <p:spPr>
          <a:xfrm>
            <a:off x="1150793" y="592853"/>
            <a:ext cx="4528121" cy="1193800"/>
          </a:xfrm>
          <a:prstGeom prst="rect">
            <a:avLst/>
          </a:prstGeom>
        </p:spPr>
        <p:txBody>
          <a:bodyPr lIns="0" tIns="0" rIns="0" bIns="0" rtlCol="0" anchor="t">
            <a:spAutoFit/>
          </a:bodyPr>
          <a:lstStyle/>
          <a:p>
            <a:pPr>
              <a:lnSpc>
                <a:spcPts val="9799"/>
              </a:lnSpc>
            </a:pPr>
            <a:r>
              <a:rPr lang="en-US" sz="6999">
                <a:solidFill>
                  <a:srgbClr val="5DA295"/>
                </a:solidFill>
                <a:latin typeface="Glacial Indifference Bold"/>
              </a:rPr>
              <a:t>Stemming</a:t>
            </a:r>
          </a:p>
        </p:txBody>
      </p:sp>
      <p:sp>
        <p:nvSpPr>
          <p:cNvPr id="16" name="TextBox 16"/>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
        <p:nvSpPr>
          <p:cNvPr id="17" name="TextBox 17"/>
          <p:cNvSpPr txBox="1"/>
          <p:nvPr/>
        </p:nvSpPr>
        <p:spPr>
          <a:xfrm>
            <a:off x="1150793" y="1996203"/>
            <a:ext cx="16284373" cy="1099820"/>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Tahap ini dapat memproses teks input menjadi bentuk yang lebih sederhana, terstruktur, dan sesuai untuk digunakan dalam model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2049" y="6833950"/>
            <a:ext cx="5973602" cy="5973602"/>
          </a:xfrm>
          <a:custGeom>
            <a:avLst/>
            <a:gdLst/>
            <a:ahLst/>
            <a:cxnLst/>
            <a:rect l="l" t="t" r="r" b="b"/>
            <a:pathLst>
              <a:path w="5973602" h="5973602">
                <a:moveTo>
                  <a:pt x="0" y="0"/>
                </a:moveTo>
                <a:lnTo>
                  <a:pt x="5973601" y="0"/>
                </a:lnTo>
                <a:lnTo>
                  <a:pt x="5973601" y="5973602"/>
                </a:lnTo>
                <a:lnTo>
                  <a:pt x="0" y="59736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10073435"/>
            <a:ext cx="18288000" cy="213565"/>
            <a:chOff x="0" y="0"/>
            <a:chExt cx="4816593" cy="56248"/>
          </a:xfrm>
        </p:grpSpPr>
        <p:sp>
          <p:nvSpPr>
            <p:cNvPr id="4" name="Freeform 4"/>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5" name="TextBox 5"/>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8288000" cy="213565"/>
            <a:chOff x="0" y="0"/>
            <a:chExt cx="4816593" cy="56248"/>
          </a:xfrm>
        </p:grpSpPr>
        <p:sp>
          <p:nvSpPr>
            <p:cNvPr id="7" name="Freeform 7"/>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8" name="TextBox 8"/>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138092" y="6650005"/>
            <a:ext cx="1210872" cy="1210872"/>
          </a:xfrm>
          <a:custGeom>
            <a:avLst/>
            <a:gdLst/>
            <a:ahLst/>
            <a:cxnLst/>
            <a:rect l="l" t="t" r="r" b="b"/>
            <a:pathLst>
              <a:path w="1210872" h="1210872">
                <a:moveTo>
                  <a:pt x="0" y="0"/>
                </a:moveTo>
                <a:lnTo>
                  <a:pt x="1210872" y="0"/>
                </a:lnTo>
                <a:lnTo>
                  <a:pt x="1210872" y="1210872"/>
                </a:lnTo>
                <a:lnTo>
                  <a:pt x="0" y="1210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10</a:t>
            </a:r>
          </a:p>
        </p:txBody>
      </p:sp>
      <p:sp>
        <p:nvSpPr>
          <p:cNvPr id="11" name="AutoShape 11"/>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2" name="Freeform 12"/>
          <p:cNvSpPr/>
          <p:nvPr/>
        </p:nvSpPr>
        <p:spPr>
          <a:xfrm>
            <a:off x="16893853" y="567841"/>
            <a:ext cx="1082627" cy="1082627"/>
          </a:xfrm>
          <a:custGeom>
            <a:avLst/>
            <a:gdLst/>
            <a:ahLst/>
            <a:cxnLst/>
            <a:rect l="l" t="t" r="r" b="b"/>
            <a:pathLst>
              <a:path w="1082627" h="1082627">
                <a:moveTo>
                  <a:pt x="0" y="0"/>
                </a:moveTo>
                <a:lnTo>
                  <a:pt x="1082626" y="0"/>
                </a:lnTo>
                <a:lnTo>
                  <a:pt x="1082626" y="1082627"/>
                </a:lnTo>
                <a:lnTo>
                  <a:pt x="0" y="108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8756432" y="3160762"/>
            <a:ext cx="7855192" cy="3965475"/>
          </a:xfrm>
          <a:custGeom>
            <a:avLst/>
            <a:gdLst/>
            <a:ahLst/>
            <a:cxnLst/>
            <a:rect l="l" t="t" r="r" b="b"/>
            <a:pathLst>
              <a:path w="7855192" h="3965475">
                <a:moveTo>
                  <a:pt x="0" y="0"/>
                </a:moveTo>
                <a:lnTo>
                  <a:pt x="7855193" y="0"/>
                </a:lnTo>
                <a:lnTo>
                  <a:pt x="7855193" y="3965476"/>
                </a:lnTo>
                <a:lnTo>
                  <a:pt x="0" y="3965476"/>
                </a:lnTo>
                <a:lnTo>
                  <a:pt x="0" y="0"/>
                </a:lnTo>
                <a:close/>
              </a:path>
            </a:pathLst>
          </a:custGeom>
          <a:blipFill>
            <a:blip r:embed="rId8"/>
            <a:stretch>
              <a:fillRect t="-47964"/>
            </a:stretch>
          </a:blipFill>
        </p:spPr>
      </p:sp>
      <p:sp>
        <p:nvSpPr>
          <p:cNvPr id="14" name="Freeform 14"/>
          <p:cNvSpPr/>
          <p:nvPr/>
        </p:nvSpPr>
        <p:spPr>
          <a:xfrm>
            <a:off x="2781226" y="3160762"/>
            <a:ext cx="5135476" cy="4114800"/>
          </a:xfrm>
          <a:custGeom>
            <a:avLst/>
            <a:gdLst/>
            <a:ahLst/>
            <a:cxnLst/>
            <a:rect l="l" t="t" r="r" b="b"/>
            <a:pathLst>
              <a:path w="5135476" h="4114800">
                <a:moveTo>
                  <a:pt x="0" y="0"/>
                </a:moveTo>
                <a:lnTo>
                  <a:pt x="5135476" y="0"/>
                </a:lnTo>
                <a:lnTo>
                  <a:pt x="513547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5072907" y="795387"/>
            <a:ext cx="8142187" cy="1193800"/>
          </a:xfrm>
          <a:prstGeom prst="rect">
            <a:avLst/>
          </a:prstGeom>
        </p:spPr>
        <p:txBody>
          <a:bodyPr lIns="0" tIns="0" rIns="0" bIns="0" rtlCol="0" anchor="t">
            <a:spAutoFit/>
          </a:bodyPr>
          <a:lstStyle/>
          <a:p>
            <a:pPr algn="ctr">
              <a:lnSpc>
                <a:spcPts val="9799"/>
              </a:lnSpc>
            </a:pPr>
            <a:r>
              <a:rPr lang="en-US" sz="6999">
                <a:solidFill>
                  <a:srgbClr val="5DA295"/>
                </a:solidFill>
                <a:latin typeface="Glacial Indifference Bold"/>
              </a:rPr>
              <a:t> Text prosesing</a:t>
            </a:r>
          </a:p>
        </p:txBody>
      </p:sp>
      <p:sp>
        <p:nvSpPr>
          <p:cNvPr id="16" name="TextBox 16"/>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7552" y="5034712"/>
            <a:ext cx="5151690" cy="4471238"/>
          </a:xfrm>
          <a:custGeom>
            <a:avLst/>
            <a:gdLst/>
            <a:ahLst/>
            <a:cxnLst/>
            <a:rect l="l" t="t" r="r" b="b"/>
            <a:pathLst>
              <a:path w="5151690" h="4471238">
                <a:moveTo>
                  <a:pt x="0" y="0"/>
                </a:moveTo>
                <a:lnTo>
                  <a:pt x="5151690" y="0"/>
                </a:lnTo>
                <a:lnTo>
                  <a:pt x="5151690" y="4471238"/>
                </a:lnTo>
                <a:lnTo>
                  <a:pt x="0" y="4471238"/>
                </a:lnTo>
                <a:lnTo>
                  <a:pt x="0" y="0"/>
                </a:lnTo>
                <a:close/>
              </a:path>
            </a:pathLst>
          </a:custGeom>
          <a:blipFill>
            <a:blip r:embed="rId2"/>
            <a:stretch>
              <a:fillRect/>
            </a:stretch>
          </a:blipFill>
        </p:spPr>
      </p:sp>
      <p:grpSp>
        <p:nvGrpSpPr>
          <p:cNvPr id="3" name="Group 3"/>
          <p:cNvGrpSpPr/>
          <p:nvPr/>
        </p:nvGrpSpPr>
        <p:grpSpPr>
          <a:xfrm>
            <a:off x="0" y="10073435"/>
            <a:ext cx="18288000" cy="213565"/>
            <a:chOff x="0" y="0"/>
            <a:chExt cx="4816593" cy="56248"/>
          </a:xfrm>
        </p:grpSpPr>
        <p:sp>
          <p:nvSpPr>
            <p:cNvPr id="4" name="Freeform 4"/>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5" name="TextBox 5"/>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364232" y="-2136727"/>
            <a:ext cx="5790136" cy="5790136"/>
          </a:xfrm>
          <a:custGeom>
            <a:avLst/>
            <a:gdLst/>
            <a:ahLst/>
            <a:cxnLst/>
            <a:rect l="l" t="t" r="r" b="b"/>
            <a:pathLst>
              <a:path w="5790136" h="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0" y="0"/>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11</a:t>
            </a:r>
          </a:p>
        </p:txBody>
      </p:sp>
      <p:sp>
        <p:nvSpPr>
          <p:cNvPr id="11" name="AutoShape 11"/>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2" name="Freeform 12"/>
          <p:cNvSpPr/>
          <p:nvPr/>
        </p:nvSpPr>
        <p:spPr>
          <a:xfrm>
            <a:off x="7498543" y="2306117"/>
            <a:ext cx="10379745" cy="6095187"/>
          </a:xfrm>
          <a:custGeom>
            <a:avLst/>
            <a:gdLst/>
            <a:ahLst/>
            <a:cxnLst/>
            <a:rect l="l" t="t" r="r" b="b"/>
            <a:pathLst>
              <a:path w="10379745" h="6095187">
                <a:moveTo>
                  <a:pt x="0" y="0"/>
                </a:moveTo>
                <a:lnTo>
                  <a:pt x="10379745" y="0"/>
                </a:lnTo>
                <a:lnTo>
                  <a:pt x="10379745" y="6095187"/>
                </a:lnTo>
                <a:lnTo>
                  <a:pt x="0" y="6095187"/>
                </a:lnTo>
                <a:lnTo>
                  <a:pt x="0" y="0"/>
                </a:lnTo>
                <a:close/>
              </a:path>
            </a:pathLst>
          </a:custGeom>
          <a:blipFill>
            <a:blip r:embed="rId5"/>
            <a:stretch>
              <a:fillRect/>
            </a:stretch>
          </a:blipFill>
        </p:spPr>
      </p:sp>
      <p:sp>
        <p:nvSpPr>
          <p:cNvPr id="13" name="TextBox 13"/>
          <p:cNvSpPr txBox="1"/>
          <p:nvPr/>
        </p:nvSpPr>
        <p:spPr>
          <a:xfrm>
            <a:off x="4481739" y="624991"/>
            <a:ext cx="9324521" cy="1120775"/>
          </a:xfrm>
          <a:prstGeom prst="rect">
            <a:avLst/>
          </a:prstGeom>
        </p:spPr>
        <p:txBody>
          <a:bodyPr lIns="0" tIns="0" rIns="0" bIns="0" rtlCol="0" anchor="t">
            <a:spAutoFit/>
          </a:bodyPr>
          <a:lstStyle/>
          <a:p>
            <a:pPr algn="ctr">
              <a:lnSpc>
                <a:spcPts val="9100"/>
              </a:lnSpc>
            </a:pPr>
            <a:r>
              <a:rPr lang="en-US" sz="6500">
                <a:solidFill>
                  <a:srgbClr val="004AAD"/>
                </a:solidFill>
                <a:latin typeface="Glacial Indifference Bold"/>
              </a:rPr>
              <a:t>Melatih Model</a:t>
            </a:r>
          </a:p>
        </p:txBody>
      </p:sp>
      <p:sp>
        <p:nvSpPr>
          <p:cNvPr id="14" name="TextBox 14"/>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
        <p:nvSpPr>
          <p:cNvPr id="15" name="TextBox 15"/>
          <p:cNvSpPr txBox="1"/>
          <p:nvPr/>
        </p:nvSpPr>
        <p:spPr>
          <a:xfrm>
            <a:off x="897552" y="2248967"/>
            <a:ext cx="6195350" cy="2223770"/>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Tahap ini kita menggunakan algoritma “</a:t>
            </a:r>
            <a:r>
              <a:rPr lang="en-US" sz="3200">
                <a:solidFill>
                  <a:srgbClr val="000000"/>
                </a:solidFill>
                <a:latin typeface="Glacial Indifference Italics"/>
              </a:rPr>
              <a:t>RandomForestClassifier</a:t>
            </a:r>
            <a:r>
              <a:rPr lang="en-US" sz="3200">
                <a:solidFill>
                  <a:srgbClr val="000000"/>
                </a:solidFill>
                <a:latin typeface="Glacial Indifference"/>
              </a:rPr>
              <a:t>”  untuk melatih tugas klasifikasi pada data teks.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12</a:t>
            </a:r>
          </a:p>
        </p:txBody>
      </p:sp>
      <p:sp>
        <p:nvSpPr>
          <p:cNvPr id="9" name="AutoShape 9"/>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0" name="Freeform 10"/>
          <p:cNvSpPr/>
          <p:nvPr/>
        </p:nvSpPr>
        <p:spPr>
          <a:xfrm>
            <a:off x="14869273" y="-2098748"/>
            <a:ext cx="3705427" cy="3905589"/>
          </a:xfrm>
          <a:custGeom>
            <a:avLst/>
            <a:gdLst/>
            <a:ahLst/>
            <a:cxnLst/>
            <a:rect l="l" t="t" r="r" b="b"/>
            <a:pathLst>
              <a:path w="3705427" h="3905589">
                <a:moveTo>
                  <a:pt x="0" y="0"/>
                </a:moveTo>
                <a:lnTo>
                  <a:pt x="3705427" y="0"/>
                </a:lnTo>
                <a:lnTo>
                  <a:pt x="3705427" y="3905589"/>
                </a:lnTo>
                <a:lnTo>
                  <a:pt x="0" y="3905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5302870" y="1279101"/>
            <a:ext cx="1073337" cy="1073337"/>
          </a:xfrm>
          <a:custGeom>
            <a:avLst/>
            <a:gdLst/>
            <a:ahLst/>
            <a:cxnLst/>
            <a:rect l="l" t="t" r="r" b="b"/>
            <a:pathLst>
              <a:path w="1073337" h="1073337">
                <a:moveTo>
                  <a:pt x="0" y="0"/>
                </a:moveTo>
                <a:lnTo>
                  <a:pt x="1073336" y="0"/>
                </a:lnTo>
                <a:lnTo>
                  <a:pt x="1073336" y="1073337"/>
                </a:lnTo>
                <a:lnTo>
                  <a:pt x="0" y="10733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6147931" y="2273854"/>
            <a:ext cx="456551" cy="456551"/>
          </a:xfrm>
          <a:custGeom>
            <a:avLst/>
            <a:gdLst/>
            <a:ahLst/>
            <a:cxnLst/>
            <a:rect l="l" t="t" r="r" b="b"/>
            <a:pathLst>
              <a:path w="456551" h="456551">
                <a:moveTo>
                  <a:pt x="0" y="0"/>
                </a:moveTo>
                <a:lnTo>
                  <a:pt x="456551" y="0"/>
                </a:lnTo>
                <a:lnTo>
                  <a:pt x="456551" y="456551"/>
                </a:lnTo>
                <a:lnTo>
                  <a:pt x="0" y="4565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560067" y="8446709"/>
            <a:ext cx="659197" cy="659197"/>
          </a:xfrm>
          <a:custGeom>
            <a:avLst/>
            <a:gdLst/>
            <a:ahLst/>
            <a:cxnLst/>
            <a:rect l="l" t="t" r="r" b="b"/>
            <a:pathLst>
              <a:path w="659197" h="659197">
                <a:moveTo>
                  <a:pt x="0" y="0"/>
                </a:moveTo>
                <a:lnTo>
                  <a:pt x="659196" y="0"/>
                </a:lnTo>
                <a:lnTo>
                  <a:pt x="659196" y="659197"/>
                </a:lnTo>
                <a:lnTo>
                  <a:pt x="0" y="6591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4" name="Group 14"/>
          <p:cNvGrpSpPr/>
          <p:nvPr/>
        </p:nvGrpSpPr>
        <p:grpSpPr>
          <a:xfrm>
            <a:off x="2597561" y="2920287"/>
            <a:ext cx="13092878" cy="5836971"/>
            <a:chOff x="0" y="0"/>
            <a:chExt cx="17457171" cy="7782628"/>
          </a:xfrm>
        </p:grpSpPr>
        <p:sp>
          <p:nvSpPr>
            <p:cNvPr id="15" name="AutoShape 15"/>
            <p:cNvSpPr/>
            <p:nvPr/>
          </p:nvSpPr>
          <p:spPr>
            <a:xfrm>
              <a:off x="0" y="7754688"/>
              <a:ext cx="17457171" cy="0"/>
            </a:xfrm>
            <a:prstGeom prst="line">
              <a:avLst/>
            </a:prstGeom>
            <a:ln w="55880" cap="flat">
              <a:solidFill>
                <a:srgbClr val="5DA295"/>
              </a:solidFill>
              <a:prstDash val="solid"/>
              <a:headEnd type="none" w="sm" len="sm"/>
              <a:tailEnd type="none" w="sm" len="sm"/>
            </a:ln>
          </p:spPr>
        </p:sp>
        <p:sp>
          <p:nvSpPr>
            <p:cNvPr id="16" name="AutoShape 16"/>
            <p:cNvSpPr/>
            <p:nvPr/>
          </p:nvSpPr>
          <p:spPr>
            <a:xfrm>
              <a:off x="0" y="28146"/>
              <a:ext cx="17415994" cy="0"/>
            </a:xfrm>
            <a:prstGeom prst="line">
              <a:avLst/>
            </a:prstGeom>
            <a:ln w="55880" cap="flat">
              <a:solidFill>
                <a:srgbClr val="5DA295"/>
              </a:solidFill>
              <a:prstDash val="solid"/>
              <a:headEnd type="none" w="sm" len="sm"/>
              <a:tailEnd type="none" w="sm" len="sm"/>
            </a:ln>
          </p:spPr>
        </p:sp>
        <p:sp>
          <p:nvSpPr>
            <p:cNvPr id="17" name="AutoShape 17"/>
            <p:cNvSpPr/>
            <p:nvPr/>
          </p:nvSpPr>
          <p:spPr>
            <a:xfrm flipV="1">
              <a:off x="27940" y="14"/>
              <a:ext cx="3795" cy="7782422"/>
            </a:xfrm>
            <a:prstGeom prst="line">
              <a:avLst/>
            </a:prstGeom>
            <a:ln w="55880" cap="flat">
              <a:solidFill>
                <a:srgbClr val="5DA295"/>
              </a:solidFill>
              <a:prstDash val="solid"/>
              <a:headEnd type="none" w="sm" len="sm"/>
              <a:tailEnd type="none" w="sm" len="sm"/>
            </a:ln>
          </p:spPr>
        </p:sp>
        <p:sp>
          <p:nvSpPr>
            <p:cNvPr id="18" name="AutoShape 18"/>
            <p:cNvSpPr/>
            <p:nvPr/>
          </p:nvSpPr>
          <p:spPr>
            <a:xfrm flipH="1" flipV="1">
              <a:off x="5828262" y="13785"/>
              <a:ext cx="0" cy="7754880"/>
            </a:xfrm>
            <a:prstGeom prst="line">
              <a:avLst/>
            </a:prstGeom>
            <a:ln w="55880" cap="flat">
              <a:solidFill>
                <a:srgbClr val="5DA295"/>
              </a:solidFill>
              <a:prstDash val="solid"/>
              <a:headEnd type="none" w="sm" len="sm"/>
              <a:tailEnd type="none" w="sm" len="sm"/>
            </a:ln>
          </p:spPr>
        </p:sp>
        <p:sp>
          <p:nvSpPr>
            <p:cNvPr id="19" name="AutoShape 19"/>
            <p:cNvSpPr/>
            <p:nvPr/>
          </p:nvSpPr>
          <p:spPr>
            <a:xfrm flipH="1" flipV="1">
              <a:off x="11624790" y="13785"/>
              <a:ext cx="0" cy="7754880"/>
            </a:xfrm>
            <a:prstGeom prst="line">
              <a:avLst/>
            </a:prstGeom>
            <a:ln w="55880" cap="flat">
              <a:solidFill>
                <a:srgbClr val="5DA295"/>
              </a:solidFill>
              <a:prstDash val="solid"/>
              <a:headEnd type="none" w="sm" len="sm"/>
              <a:tailEnd type="none" w="sm" len="sm"/>
            </a:ln>
          </p:spPr>
        </p:sp>
        <p:sp>
          <p:nvSpPr>
            <p:cNvPr id="20" name="AutoShape 20"/>
            <p:cNvSpPr/>
            <p:nvPr/>
          </p:nvSpPr>
          <p:spPr>
            <a:xfrm flipV="1">
              <a:off x="17421318" y="13785"/>
              <a:ext cx="0" cy="7754880"/>
            </a:xfrm>
            <a:prstGeom prst="line">
              <a:avLst/>
            </a:prstGeom>
            <a:ln w="55880" cap="flat">
              <a:solidFill>
                <a:srgbClr val="5DA295"/>
              </a:solidFill>
              <a:prstDash val="solid"/>
              <a:headEnd type="none" w="sm" len="sm"/>
              <a:tailEnd type="none" w="sm" len="sm"/>
            </a:ln>
          </p:spPr>
        </p:sp>
        <p:grpSp>
          <p:nvGrpSpPr>
            <p:cNvPr id="21" name="Group 21"/>
            <p:cNvGrpSpPr/>
            <p:nvPr/>
          </p:nvGrpSpPr>
          <p:grpSpPr>
            <a:xfrm>
              <a:off x="7682234" y="13785"/>
              <a:ext cx="2149430" cy="2187968"/>
              <a:chOff x="0" y="0"/>
              <a:chExt cx="798484" cy="812800"/>
            </a:xfrm>
          </p:grpSpPr>
          <p:sp>
            <p:nvSpPr>
              <p:cNvPr id="22" name="Freeform 22"/>
              <p:cNvSpPr/>
              <p:nvPr/>
            </p:nvSpPr>
            <p:spPr>
              <a:xfrm>
                <a:off x="0" y="0"/>
                <a:ext cx="798484" cy="812800"/>
              </a:xfrm>
              <a:custGeom>
                <a:avLst/>
                <a:gdLst/>
                <a:ahLst/>
                <a:cxnLst/>
                <a:rect l="l" t="t" r="r" b="b"/>
                <a:pathLst>
                  <a:path w="798484" h="812800">
                    <a:moveTo>
                      <a:pt x="798484" y="0"/>
                    </a:moveTo>
                    <a:lnTo>
                      <a:pt x="798484" y="698500"/>
                    </a:lnTo>
                    <a:lnTo>
                      <a:pt x="399242" y="812800"/>
                    </a:lnTo>
                    <a:lnTo>
                      <a:pt x="0" y="698500"/>
                    </a:lnTo>
                    <a:lnTo>
                      <a:pt x="0" y="0"/>
                    </a:lnTo>
                    <a:lnTo>
                      <a:pt x="798484" y="0"/>
                    </a:lnTo>
                    <a:close/>
                  </a:path>
                </a:pathLst>
              </a:custGeom>
              <a:solidFill>
                <a:srgbClr val="5DA295"/>
              </a:solidFill>
            </p:spPr>
          </p:sp>
          <p:sp>
            <p:nvSpPr>
              <p:cNvPr id="23" name="TextBox 23"/>
              <p:cNvSpPr txBox="1"/>
              <p:nvPr/>
            </p:nvSpPr>
            <p:spPr>
              <a:xfrm>
                <a:off x="0" y="-38100"/>
                <a:ext cx="798484" cy="7366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833616" y="13785"/>
              <a:ext cx="2149430" cy="2187968"/>
              <a:chOff x="0" y="0"/>
              <a:chExt cx="798484" cy="812800"/>
            </a:xfrm>
          </p:grpSpPr>
          <p:sp>
            <p:nvSpPr>
              <p:cNvPr id="25" name="Freeform 25"/>
              <p:cNvSpPr/>
              <p:nvPr/>
            </p:nvSpPr>
            <p:spPr>
              <a:xfrm>
                <a:off x="0" y="0"/>
                <a:ext cx="798484" cy="812800"/>
              </a:xfrm>
              <a:custGeom>
                <a:avLst/>
                <a:gdLst/>
                <a:ahLst/>
                <a:cxnLst/>
                <a:rect l="l" t="t" r="r" b="b"/>
                <a:pathLst>
                  <a:path w="798484" h="812800">
                    <a:moveTo>
                      <a:pt x="798484" y="0"/>
                    </a:moveTo>
                    <a:lnTo>
                      <a:pt x="798484" y="698500"/>
                    </a:lnTo>
                    <a:lnTo>
                      <a:pt x="399242" y="812800"/>
                    </a:lnTo>
                    <a:lnTo>
                      <a:pt x="0" y="698500"/>
                    </a:lnTo>
                    <a:lnTo>
                      <a:pt x="0" y="0"/>
                    </a:lnTo>
                    <a:lnTo>
                      <a:pt x="798484" y="0"/>
                    </a:lnTo>
                    <a:close/>
                  </a:path>
                </a:pathLst>
              </a:custGeom>
              <a:solidFill>
                <a:srgbClr val="5DA295"/>
              </a:solidFill>
            </p:spPr>
          </p:sp>
          <p:sp>
            <p:nvSpPr>
              <p:cNvPr id="26" name="TextBox 26"/>
              <p:cNvSpPr txBox="1"/>
              <p:nvPr/>
            </p:nvSpPr>
            <p:spPr>
              <a:xfrm>
                <a:off x="0" y="-38100"/>
                <a:ext cx="798484" cy="7366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3509020" y="0"/>
              <a:ext cx="2149430" cy="2187968"/>
              <a:chOff x="0" y="0"/>
              <a:chExt cx="798484" cy="812800"/>
            </a:xfrm>
          </p:grpSpPr>
          <p:sp>
            <p:nvSpPr>
              <p:cNvPr id="28" name="Freeform 28"/>
              <p:cNvSpPr/>
              <p:nvPr/>
            </p:nvSpPr>
            <p:spPr>
              <a:xfrm>
                <a:off x="0" y="0"/>
                <a:ext cx="798484" cy="812800"/>
              </a:xfrm>
              <a:custGeom>
                <a:avLst/>
                <a:gdLst/>
                <a:ahLst/>
                <a:cxnLst/>
                <a:rect l="l" t="t" r="r" b="b"/>
                <a:pathLst>
                  <a:path w="798484" h="812800">
                    <a:moveTo>
                      <a:pt x="798484" y="0"/>
                    </a:moveTo>
                    <a:lnTo>
                      <a:pt x="798484" y="698500"/>
                    </a:lnTo>
                    <a:lnTo>
                      <a:pt x="399242" y="812800"/>
                    </a:lnTo>
                    <a:lnTo>
                      <a:pt x="0" y="698500"/>
                    </a:lnTo>
                    <a:lnTo>
                      <a:pt x="0" y="0"/>
                    </a:lnTo>
                    <a:lnTo>
                      <a:pt x="798484" y="0"/>
                    </a:lnTo>
                    <a:close/>
                  </a:path>
                </a:pathLst>
              </a:custGeom>
              <a:solidFill>
                <a:srgbClr val="5DA295"/>
              </a:solidFill>
            </p:spPr>
          </p:sp>
          <p:sp>
            <p:nvSpPr>
              <p:cNvPr id="29" name="TextBox 29"/>
              <p:cNvSpPr txBox="1"/>
              <p:nvPr/>
            </p:nvSpPr>
            <p:spPr>
              <a:xfrm>
                <a:off x="0" y="-38100"/>
                <a:ext cx="798484" cy="7366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8104420" y="503882"/>
              <a:ext cx="1305059" cy="1207773"/>
            </a:xfrm>
            <a:custGeom>
              <a:avLst/>
              <a:gdLst/>
              <a:ahLst/>
              <a:cxnLst/>
              <a:rect l="l" t="t" r="r" b="b"/>
              <a:pathLst>
                <a:path w="1305059" h="1207773">
                  <a:moveTo>
                    <a:pt x="0" y="0"/>
                  </a:moveTo>
                  <a:lnTo>
                    <a:pt x="1305059" y="0"/>
                  </a:lnTo>
                  <a:lnTo>
                    <a:pt x="1305059" y="1207773"/>
                  </a:lnTo>
                  <a:lnTo>
                    <a:pt x="0" y="12077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Freeform 31"/>
            <p:cNvSpPr/>
            <p:nvPr/>
          </p:nvSpPr>
          <p:spPr>
            <a:xfrm>
              <a:off x="13990032" y="488154"/>
              <a:ext cx="1187407" cy="1239229"/>
            </a:xfrm>
            <a:custGeom>
              <a:avLst/>
              <a:gdLst/>
              <a:ahLst/>
              <a:cxnLst/>
              <a:rect l="l" t="t" r="r" b="b"/>
              <a:pathLst>
                <a:path w="1187407" h="1239229">
                  <a:moveTo>
                    <a:pt x="0" y="0"/>
                  </a:moveTo>
                  <a:lnTo>
                    <a:pt x="1187407" y="0"/>
                  </a:lnTo>
                  <a:lnTo>
                    <a:pt x="1187407" y="1239229"/>
                  </a:lnTo>
                  <a:lnTo>
                    <a:pt x="0" y="12392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2" name="TextBox 32"/>
            <p:cNvSpPr txBox="1"/>
            <p:nvPr/>
          </p:nvSpPr>
          <p:spPr>
            <a:xfrm>
              <a:off x="529942" y="2507143"/>
              <a:ext cx="4756780" cy="781216"/>
            </a:xfrm>
            <a:prstGeom prst="rect">
              <a:avLst/>
            </a:prstGeom>
          </p:spPr>
          <p:txBody>
            <a:bodyPr lIns="0" tIns="0" rIns="0" bIns="0" rtlCol="0" anchor="t">
              <a:spAutoFit/>
            </a:bodyPr>
            <a:lstStyle/>
            <a:p>
              <a:pPr algn="ctr">
                <a:lnSpc>
                  <a:spcPts val="4927"/>
                </a:lnSpc>
              </a:pPr>
              <a:r>
                <a:rPr lang="en-US" sz="3519">
                  <a:solidFill>
                    <a:srgbClr val="000000"/>
                  </a:solidFill>
                  <a:latin typeface="Glacial Indifference Bold"/>
                </a:rPr>
                <a:t>Best Parameters:</a:t>
              </a:r>
            </a:p>
          </p:txBody>
        </p:sp>
        <p:sp>
          <p:nvSpPr>
            <p:cNvPr id="33" name="TextBox 33"/>
            <p:cNvSpPr txBox="1"/>
            <p:nvPr/>
          </p:nvSpPr>
          <p:spPr>
            <a:xfrm>
              <a:off x="6414689" y="2507143"/>
              <a:ext cx="4684520" cy="781216"/>
            </a:xfrm>
            <a:prstGeom prst="rect">
              <a:avLst/>
            </a:prstGeom>
          </p:spPr>
          <p:txBody>
            <a:bodyPr lIns="0" tIns="0" rIns="0" bIns="0" rtlCol="0" anchor="t">
              <a:spAutoFit/>
            </a:bodyPr>
            <a:lstStyle/>
            <a:p>
              <a:pPr algn="ctr">
                <a:lnSpc>
                  <a:spcPts val="4927"/>
                </a:lnSpc>
              </a:pPr>
              <a:r>
                <a:rPr lang="en-US" sz="3519">
                  <a:solidFill>
                    <a:srgbClr val="000000"/>
                  </a:solidFill>
                  <a:latin typeface="Glacial Indifference Bold"/>
                </a:rPr>
                <a:t>Train Accuracy:</a:t>
              </a:r>
            </a:p>
          </p:txBody>
        </p:sp>
        <p:sp>
          <p:nvSpPr>
            <p:cNvPr id="34" name="TextBox 34"/>
            <p:cNvSpPr txBox="1"/>
            <p:nvPr/>
          </p:nvSpPr>
          <p:spPr>
            <a:xfrm>
              <a:off x="12312702" y="2458714"/>
              <a:ext cx="4542066" cy="781216"/>
            </a:xfrm>
            <a:prstGeom prst="rect">
              <a:avLst/>
            </a:prstGeom>
          </p:spPr>
          <p:txBody>
            <a:bodyPr lIns="0" tIns="0" rIns="0" bIns="0" rtlCol="0" anchor="t">
              <a:spAutoFit/>
            </a:bodyPr>
            <a:lstStyle/>
            <a:p>
              <a:pPr algn="ctr">
                <a:lnSpc>
                  <a:spcPts val="4927"/>
                </a:lnSpc>
              </a:pPr>
              <a:r>
                <a:rPr lang="en-US" sz="3519">
                  <a:solidFill>
                    <a:srgbClr val="000000"/>
                  </a:solidFill>
                  <a:latin typeface="Glacial Indifference Bold"/>
                </a:rPr>
                <a:t>Test Accuracy: </a:t>
              </a:r>
            </a:p>
          </p:txBody>
        </p:sp>
        <p:sp>
          <p:nvSpPr>
            <p:cNvPr id="35" name="TextBox 35"/>
            <p:cNvSpPr txBox="1"/>
            <p:nvPr/>
          </p:nvSpPr>
          <p:spPr>
            <a:xfrm>
              <a:off x="59675" y="3824550"/>
              <a:ext cx="5906124" cy="3594549"/>
            </a:xfrm>
            <a:prstGeom prst="rect">
              <a:avLst/>
            </a:prstGeom>
          </p:spPr>
          <p:txBody>
            <a:bodyPr lIns="0" tIns="0" rIns="0" bIns="0" rtlCol="0" anchor="t">
              <a:spAutoFit/>
            </a:bodyPr>
            <a:lstStyle/>
            <a:p>
              <a:pPr marL="664968" lvl="1" indent="-332484">
                <a:lnSpc>
                  <a:spcPts val="4311"/>
                </a:lnSpc>
                <a:buFont typeface="Arial"/>
                <a:buChar char="•"/>
              </a:pPr>
              <a:r>
                <a:rPr lang="en-US" sz="3079">
                  <a:solidFill>
                    <a:srgbClr val="000000"/>
                  </a:solidFill>
                  <a:latin typeface="Glacial Indifference"/>
                </a:rPr>
                <a:t>n_estimators: 112</a:t>
              </a:r>
            </a:p>
            <a:p>
              <a:pPr marL="664968" lvl="1" indent="-332484">
                <a:lnSpc>
                  <a:spcPts val="4311"/>
                </a:lnSpc>
                <a:buFont typeface="Arial"/>
                <a:buChar char="•"/>
              </a:pPr>
              <a:r>
                <a:rPr lang="en-US" sz="3079">
                  <a:solidFill>
                    <a:srgbClr val="000000"/>
                  </a:solidFill>
                  <a:latin typeface="Glacial Indifference"/>
                </a:rPr>
                <a:t>min_samples_leaf: 3</a:t>
              </a:r>
            </a:p>
            <a:p>
              <a:pPr marL="664968" lvl="1" indent="-332484">
                <a:lnSpc>
                  <a:spcPts val="4311"/>
                </a:lnSpc>
                <a:buFont typeface="Arial"/>
                <a:buChar char="•"/>
              </a:pPr>
              <a:r>
                <a:rPr lang="en-US" sz="3079">
                  <a:solidFill>
                    <a:srgbClr val="000000"/>
                  </a:solidFill>
                  <a:latin typeface="Glacial Indifference"/>
                </a:rPr>
                <a:t>max_features: 0.3</a:t>
              </a:r>
            </a:p>
            <a:p>
              <a:pPr marL="664968" lvl="1" indent="-332484">
                <a:lnSpc>
                  <a:spcPts val="4311"/>
                </a:lnSpc>
                <a:buFont typeface="Arial"/>
                <a:buChar char="•"/>
              </a:pPr>
              <a:r>
                <a:rPr lang="en-US" sz="3079">
                  <a:solidFill>
                    <a:srgbClr val="000000"/>
                  </a:solidFill>
                  <a:latin typeface="Glacial Indifference"/>
                </a:rPr>
                <a:t>max_depth: 51</a:t>
              </a:r>
            </a:p>
            <a:p>
              <a:pPr>
                <a:lnSpc>
                  <a:spcPts val="4311"/>
                </a:lnSpc>
              </a:pPr>
              <a:endParaRPr lang="en-US" sz="3079">
                <a:solidFill>
                  <a:srgbClr val="000000"/>
                </a:solidFill>
                <a:latin typeface="Glacial Indifference"/>
              </a:endParaRPr>
            </a:p>
          </p:txBody>
        </p:sp>
        <p:sp>
          <p:nvSpPr>
            <p:cNvPr id="36" name="TextBox 36"/>
            <p:cNvSpPr txBox="1"/>
            <p:nvPr/>
          </p:nvSpPr>
          <p:spPr>
            <a:xfrm>
              <a:off x="6109940" y="3824550"/>
              <a:ext cx="5294020" cy="688803"/>
            </a:xfrm>
            <a:prstGeom prst="rect">
              <a:avLst/>
            </a:prstGeom>
          </p:spPr>
          <p:txBody>
            <a:bodyPr lIns="0" tIns="0" rIns="0" bIns="0" rtlCol="0" anchor="t">
              <a:spAutoFit/>
            </a:bodyPr>
            <a:lstStyle/>
            <a:p>
              <a:pPr algn="ctr">
                <a:lnSpc>
                  <a:spcPts val="4311"/>
                </a:lnSpc>
              </a:pPr>
              <a:r>
                <a:rPr lang="en-US" sz="3079">
                  <a:solidFill>
                    <a:srgbClr val="000000"/>
                  </a:solidFill>
                  <a:latin typeface="Glacial Indifference"/>
                </a:rPr>
                <a:t>0.8686376104846083</a:t>
              </a:r>
            </a:p>
          </p:txBody>
        </p:sp>
        <p:sp>
          <p:nvSpPr>
            <p:cNvPr id="37" name="TextBox 37"/>
            <p:cNvSpPr txBox="1"/>
            <p:nvPr/>
          </p:nvSpPr>
          <p:spPr>
            <a:xfrm>
              <a:off x="11904189" y="3824550"/>
              <a:ext cx="5489189" cy="688803"/>
            </a:xfrm>
            <a:prstGeom prst="rect">
              <a:avLst/>
            </a:prstGeom>
          </p:spPr>
          <p:txBody>
            <a:bodyPr lIns="0" tIns="0" rIns="0" bIns="0" rtlCol="0" anchor="t">
              <a:spAutoFit/>
            </a:bodyPr>
            <a:lstStyle/>
            <a:p>
              <a:pPr algn="ctr">
                <a:lnSpc>
                  <a:spcPts val="4311"/>
                </a:lnSpc>
              </a:pPr>
              <a:r>
                <a:rPr lang="en-US" sz="3079">
                  <a:solidFill>
                    <a:srgbClr val="000000"/>
                  </a:solidFill>
                  <a:latin typeface="Glacial Indifference"/>
                </a:rPr>
                <a:t>0.7449095022624435</a:t>
              </a:r>
            </a:p>
          </p:txBody>
        </p:sp>
      </p:grpSp>
      <p:sp>
        <p:nvSpPr>
          <p:cNvPr id="38" name="Freeform 38"/>
          <p:cNvSpPr/>
          <p:nvPr/>
        </p:nvSpPr>
        <p:spPr>
          <a:xfrm>
            <a:off x="1250990" y="9157302"/>
            <a:ext cx="659197" cy="659197"/>
          </a:xfrm>
          <a:custGeom>
            <a:avLst/>
            <a:gdLst/>
            <a:ahLst/>
            <a:cxnLst/>
            <a:rect l="l" t="t" r="r" b="b"/>
            <a:pathLst>
              <a:path w="659197" h="659197">
                <a:moveTo>
                  <a:pt x="0" y="0"/>
                </a:moveTo>
                <a:lnTo>
                  <a:pt x="659197" y="0"/>
                </a:lnTo>
                <a:lnTo>
                  <a:pt x="659197" y="659196"/>
                </a:lnTo>
                <a:lnTo>
                  <a:pt x="0" y="6591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9" name="Freeform 39"/>
          <p:cNvSpPr/>
          <p:nvPr/>
        </p:nvSpPr>
        <p:spPr>
          <a:xfrm>
            <a:off x="4216103" y="3244396"/>
            <a:ext cx="1182391" cy="923743"/>
          </a:xfrm>
          <a:custGeom>
            <a:avLst/>
            <a:gdLst/>
            <a:ahLst/>
            <a:cxnLst/>
            <a:rect l="l" t="t" r="r" b="b"/>
            <a:pathLst>
              <a:path w="1182391" h="923743">
                <a:moveTo>
                  <a:pt x="0" y="0"/>
                </a:moveTo>
                <a:lnTo>
                  <a:pt x="1182391" y="0"/>
                </a:lnTo>
                <a:lnTo>
                  <a:pt x="1182391" y="923742"/>
                </a:lnTo>
                <a:lnTo>
                  <a:pt x="0" y="923742"/>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40" name="TextBox 40"/>
          <p:cNvSpPr txBox="1"/>
          <p:nvPr/>
        </p:nvSpPr>
        <p:spPr>
          <a:xfrm>
            <a:off x="3747053" y="1082941"/>
            <a:ext cx="10793895" cy="1047750"/>
          </a:xfrm>
          <a:prstGeom prst="rect">
            <a:avLst/>
          </a:prstGeom>
        </p:spPr>
        <p:txBody>
          <a:bodyPr lIns="0" tIns="0" rIns="0" bIns="0" rtlCol="0" anchor="t">
            <a:spAutoFit/>
          </a:bodyPr>
          <a:lstStyle/>
          <a:p>
            <a:pPr algn="ctr">
              <a:lnSpc>
                <a:spcPts val="8400"/>
              </a:lnSpc>
            </a:pPr>
            <a:r>
              <a:rPr lang="en-US" sz="6000">
                <a:solidFill>
                  <a:srgbClr val="004AAD"/>
                </a:solidFill>
                <a:latin typeface="Glacial Indifference Bold"/>
              </a:rPr>
              <a:t>Output dari Melatih Model</a:t>
            </a:r>
          </a:p>
        </p:txBody>
      </p:sp>
      <p:sp>
        <p:nvSpPr>
          <p:cNvPr id="41" name="TextBox 41"/>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13</a:t>
            </a:r>
          </a:p>
        </p:txBody>
      </p:sp>
      <p:sp>
        <p:nvSpPr>
          <p:cNvPr id="9" name="AutoShape 9"/>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0" name="Freeform 10"/>
          <p:cNvSpPr/>
          <p:nvPr/>
        </p:nvSpPr>
        <p:spPr>
          <a:xfrm>
            <a:off x="14869273" y="-2098748"/>
            <a:ext cx="3705427" cy="3905589"/>
          </a:xfrm>
          <a:custGeom>
            <a:avLst/>
            <a:gdLst/>
            <a:ahLst/>
            <a:cxnLst/>
            <a:rect l="l" t="t" r="r" b="b"/>
            <a:pathLst>
              <a:path w="3705427" h="3905589">
                <a:moveTo>
                  <a:pt x="0" y="0"/>
                </a:moveTo>
                <a:lnTo>
                  <a:pt x="3705427" y="0"/>
                </a:lnTo>
                <a:lnTo>
                  <a:pt x="3705427" y="3905589"/>
                </a:lnTo>
                <a:lnTo>
                  <a:pt x="0" y="3905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5302870" y="1279101"/>
            <a:ext cx="1073337" cy="1073337"/>
          </a:xfrm>
          <a:custGeom>
            <a:avLst/>
            <a:gdLst/>
            <a:ahLst/>
            <a:cxnLst/>
            <a:rect l="l" t="t" r="r" b="b"/>
            <a:pathLst>
              <a:path w="1073337" h="1073337">
                <a:moveTo>
                  <a:pt x="0" y="0"/>
                </a:moveTo>
                <a:lnTo>
                  <a:pt x="1073336" y="0"/>
                </a:lnTo>
                <a:lnTo>
                  <a:pt x="1073336" y="1073337"/>
                </a:lnTo>
                <a:lnTo>
                  <a:pt x="0" y="10733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6147931" y="2273854"/>
            <a:ext cx="456551" cy="456551"/>
          </a:xfrm>
          <a:custGeom>
            <a:avLst/>
            <a:gdLst/>
            <a:ahLst/>
            <a:cxnLst/>
            <a:rect l="l" t="t" r="r" b="b"/>
            <a:pathLst>
              <a:path w="456551" h="456551">
                <a:moveTo>
                  <a:pt x="0" y="0"/>
                </a:moveTo>
                <a:lnTo>
                  <a:pt x="456551" y="0"/>
                </a:lnTo>
                <a:lnTo>
                  <a:pt x="456551" y="456551"/>
                </a:lnTo>
                <a:lnTo>
                  <a:pt x="0" y="4565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560067" y="8446709"/>
            <a:ext cx="659197" cy="659197"/>
          </a:xfrm>
          <a:custGeom>
            <a:avLst/>
            <a:gdLst/>
            <a:ahLst/>
            <a:cxnLst/>
            <a:rect l="l" t="t" r="r" b="b"/>
            <a:pathLst>
              <a:path w="659197" h="659197">
                <a:moveTo>
                  <a:pt x="0" y="0"/>
                </a:moveTo>
                <a:lnTo>
                  <a:pt x="659196" y="0"/>
                </a:lnTo>
                <a:lnTo>
                  <a:pt x="659196" y="659197"/>
                </a:lnTo>
                <a:lnTo>
                  <a:pt x="0" y="6591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4" name="Group 14"/>
          <p:cNvGrpSpPr/>
          <p:nvPr/>
        </p:nvGrpSpPr>
        <p:grpSpPr>
          <a:xfrm>
            <a:off x="3626342" y="3764183"/>
            <a:ext cx="11242930" cy="5012124"/>
            <a:chOff x="0" y="0"/>
            <a:chExt cx="14990573" cy="6682832"/>
          </a:xfrm>
        </p:grpSpPr>
        <p:sp>
          <p:nvSpPr>
            <p:cNvPr id="15" name="AutoShape 15"/>
            <p:cNvSpPr/>
            <p:nvPr/>
          </p:nvSpPr>
          <p:spPr>
            <a:xfrm>
              <a:off x="0" y="6658995"/>
              <a:ext cx="14990573" cy="0"/>
            </a:xfrm>
            <a:prstGeom prst="line">
              <a:avLst/>
            </a:prstGeom>
            <a:ln w="43622" cap="flat">
              <a:solidFill>
                <a:srgbClr val="5DA295"/>
              </a:solidFill>
              <a:prstDash val="solid"/>
              <a:headEnd type="none" w="sm" len="sm"/>
              <a:tailEnd type="none" w="sm" len="sm"/>
            </a:ln>
          </p:spPr>
        </p:sp>
        <p:sp>
          <p:nvSpPr>
            <p:cNvPr id="16" name="AutoShape 16"/>
            <p:cNvSpPr/>
            <p:nvPr/>
          </p:nvSpPr>
          <p:spPr>
            <a:xfrm>
              <a:off x="0" y="24168"/>
              <a:ext cx="14955215" cy="0"/>
            </a:xfrm>
            <a:prstGeom prst="line">
              <a:avLst/>
            </a:prstGeom>
            <a:ln w="43622" cap="flat">
              <a:solidFill>
                <a:srgbClr val="5DA295"/>
              </a:solidFill>
              <a:prstDash val="solid"/>
              <a:headEnd type="none" w="sm" len="sm"/>
              <a:tailEnd type="none" w="sm" len="sm"/>
            </a:ln>
          </p:spPr>
        </p:sp>
        <p:sp>
          <p:nvSpPr>
            <p:cNvPr id="17" name="AutoShape 17"/>
            <p:cNvSpPr/>
            <p:nvPr/>
          </p:nvSpPr>
          <p:spPr>
            <a:xfrm flipV="1">
              <a:off x="23992" y="11"/>
              <a:ext cx="3259" cy="6682811"/>
            </a:xfrm>
            <a:prstGeom prst="line">
              <a:avLst/>
            </a:prstGeom>
            <a:ln w="43622" cap="flat">
              <a:solidFill>
                <a:srgbClr val="5DA295"/>
              </a:solidFill>
              <a:prstDash val="solid"/>
              <a:headEnd type="none" w="sm" len="sm"/>
              <a:tailEnd type="none" w="sm" len="sm"/>
            </a:ln>
          </p:spPr>
        </p:sp>
        <p:sp>
          <p:nvSpPr>
            <p:cNvPr id="18" name="AutoShape 18"/>
            <p:cNvSpPr/>
            <p:nvPr/>
          </p:nvSpPr>
          <p:spPr>
            <a:xfrm flipV="1">
              <a:off x="14959786" y="11836"/>
              <a:ext cx="0" cy="6659161"/>
            </a:xfrm>
            <a:prstGeom prst="line">
              <a:avLst/>
            </a:prstGeom>
            <a:ln w="43622" cap="flat">
              <a:solidFill>
                <a:srgbClr val="5DA295"/>
              </a:solidFill>
              <a:prstDash val="solid"/>
              <a:headEnd type="none" w="sm" len="sm"/>
              <a:tailEnd type="none" w="sm" len="sm"/>
            </a:ln>
          </p:spPr>
        </p:sp>
        <p:sp>
          <p:nvSpPr>
            <p:cNvPr id="19" name="Freeform 19"/>
            <p:cNvSpPr/>
            <p:nvPr/>
          </p:nvSpPr>
          <p:spPr>
            <a:xfrm>
              <a:off x="443991" y="520898"/>
              <a:ext cx="14102592" cy="5641037"/>
            </a:xfrm>
            <a:custGeom>
              <a:avLst/>
              <a:gdLst/>
              <a:ahLst/>
              <a:cxnLst/>
              <a:rect l="l" t="t" r="r" b="b"/>
              <a:pathLst>
                <a:path w="14102592" h="5641037">
                  <a:moveTo>
                    <a:pt x="0" y="0"/>
                  </a:moveTo>
                  <a:lnTo>
                    <a:pt x="14102592" y="0"/>
                  </a:lnTo>
                  <a:lnTo>
                    <a:pt x="14102592" y="5641037"/>
                  </a:lnTo>
                  <a:lnTo>
                    <a:pt x="0" y="5641037"/>
                  </a:lnTo>
                  <a:lnTo>
                    <a:pt x="0" y="0"/>
                  </a:lnTo>
                  <a:close/>
                </a:path>
              </a:pathLst>
            </a:custGeom>
            <a:blipFill>
              <a:blip r:embed="rId10"/>
              <a:stretch>
                <a:fillRect/>
              </a:stretch>
            </a:blipFill>
          </p:spPr>
        </p:sp>
      </p:grpSp>
      <p:sp>
        <p:nvSpPr>
          <p:cNvPr id="20" name="Freeform 20"/>
          <p:cNvSpPr/>
          <p:nvPr/>
        </p:nvSpPr>
        <p:spPr>
          <a:xfrm>
            <a:off x="1250990" y="9157302"/>
            <a:ext cx="659197" cy="659197"/>
          </a:xfrm>
          <a:custGeom>
            <a:avLst/>
            <a:gdLst/>
            <a:ahLst/>
            <a:cxnLst/>
            <a:rect l="l" t="t" r="r" b="b"/>
            <a:pathLst>
              <a:path w="659197" h="659197">
                <a:moveTo>
                  <a:pt x="0" y="0"/>
                </a:moveTo>
                <a:lnTo>
                  <a:pt x="659197" y="0"/>
                </a:lnTo>
                <a:lnTo>
                  <a:pt x="659197" y="659196"/>
                </a:lnTo>
                <a:lnTo>
                  <a:pt x="0" y="6591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TextBox 21"/>
          <p:cNvSpPr txBox="1"/>
          <p:nvPr/>
        </p:nvSpPr>
        <p:spPr>
          <a:xfrm>
            <a:off x="3747053" y="1082941"/>
            <a:ext cx="10793895" cy="1047750"/>
          </a:xfrm>
          <a:prstGeom prst="rect">
            <a:avLst/>
          </a:prstGeom>
        </p:spPr>
        <p:txBody>
          <a:bodyPr lIns="0" tIns="0" rIns="0" bIns="0" rtlCol="0" anchor="t">
            <a:spAutoFit/>
          </a:bodyPr>
          <a:lstStyle/>
          <a:p>
            <a:pPr algn="ctr">
              <a:lnSpc>
                <a:spcPts val="8400"/>
              </a:lnSpc>
            </a:pPr>
            <a:r>
              <a:rPr lang="en-US" sz="6000">
                <a:solidFill>
                  <a:srgbClr val="004AAD"/>
                </a:solidFill>
                <a:latin typeface="Glacial Indifference Bold"/>
              </a:rPr>
              <a:t>Mengevaluasi model </a:t>
            </a:r>
          </a:p>
        </p:txBody>
      </p:sp>
      <p:sp>
        <p:nvSpPr>
          <p:cNvPr id="22" name="TextBox 22"/>
          <p:cNvSpPr txBox="1"/>
          <p:nvPr/>
        </p:nvSpPr>
        <p:spPr>
          <a:xfrm>
            <a:off x="2398502" y="2444979"/>
            <a:ext cx="13490996" cy="1099820"/>
          </a:xfrm>
          <a:prstGeom prst="rect">
            <a:avLst/>
          </a:prstGeom>
        </p:spPr>
        <p:txBody>
          <a:bodyPr lIns="0" tIns="0" rIns="0" bIns="0" rtlCol="0" anchor="t">
            <a:spAutoFit/>
          </a:bodyPr>
          <a:lstStyle/>
          <a:p>
            <a:pPr algn="ctr">
              <a:lnSpc>
                <a:spcPts val="4480"/>
              </a:lnSpc>
            </a:pPr>
            <a:r>
              <a:rPr lang="en-US" sz="3200">
                <a:solidFill>
                  <a:srgbClr val="000000"/>
                </a:solidFill>
                <a:latin typeface="Glacial Indifference"/>
              </a:rPr>
              <a:t>Hasil Mengevaluasi model berdasarkan precision, recall, F1-Score, dan metrik pendukung untuk setiap kelas, yaitu sebagai berikut:</a:t>
            </a:r>
          </a:p>
        </p:txBody>
      </p:sp>
      <p:sp>
        <p:nvSpPr>
          <p:cNvPr id="23" name="TextBox 23"/>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DA295"/>
        </a:solidFill>
        <a:effectLst/>
      </p:bgPr>
    </p:bg>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E4E4E4"/>
            </a:solidFill>
          </p:spPr>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FFFFFF"/>
                </a:solidFill>
                <a:latin typeface="Glacial Indifference Bold"/>
              </a:rPr>
              <a:t>14</a:t>
            </a:r>
          </a:p>
        </p:txBody>
      </p:sp>
      <p:sp>
        <p:nvSpPr>
          <p:cNvPr id="9" name="AutoShape 9"/>
          <p:cNvSpPr/>
          <p:nvPr/>
        </p:nvSpPr>
        <p:spPr>
          <a:xfrm>
            <a:off x="16564000" y="8877554"/>
            <a:ext cx="0" cy="761492"/>
          </a:xfrm>
          <a:prstGeom prst="line">
            <a:avLst/>
          </a:prstGeom>
          <a:ln w="95250" cap="flat">
            <a:solidFill>
              <a:srgbClr val="BFDDD2"/>
            </a:solidFill>
            <a:prstDash val="solid"/>
            <a:headEnd type="none" w="sm" len="sm"/>
            <a:tailEnd type="none" w="sm" len="sm"/>
          </a:ln>
        </p:spPr>
      </p:sp>
      <p:sp>
        <p:nvSpPr>
          <p:cNvPr id="10" name="Freeform 10"/>
          <p:cNvSpPr/>
          <p:nvPr/>
        </p:nvSpPr>
        <p:spPr>
          <a:xfrm>
            <a:off x="16315549" y="677272"/>
            <a:ext cx="1452071" cy="1457537"/>
          </a:xfrm>
          <a:custGeom>
            <a:avLst/>
            <a:gdLst/>
            <a:ahLst/>
            <a:cxnLst/>
            <a:rect l="l" t="t" r="r" b="b"/>
            <a:pathLst>
              <a:path w="1452071" h="1457537">
                <a:moveTo>
                  <a:pt x="0" y="0"/>
                </a:moveTo>
                <a:lnTo>
                  <a:pt x="1452072" y="0"/>
                </a:lnTo>
                <a:lnTo>
                  <a:pt x="1452072" y="1457537"/>
                </a:lnTo>
                <a:lnTo>
                  <a:pt x="0" y="1457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5555294" y="2275495"/>
            <a:ext cx="713130" cy="713130"/>
          </a:xfrm>
          <a:custGeom>
            <a:avLst/>
            <a:gdLst/>
            <a:ahLst/>
            <a:cxnLst/>
            <a:rect l="l" t="t" r="r" b="b"/>
            <a:pathLst>
              <a:path w="713130" h="713130">
                <a:moveTo>
                  <a:pt x="0" y="0"/>
                </a:moveTo>
                <a:lnTo>
                  <a:pt x="713131" y="0"/>
                </a:lnTo>
                <a:lnTo>
                  <a:pt x="713131" y="713130"/>
                </a:lnTo>
                <a:lnTo>
                  <a:pt x="0" y="7131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546230" y="6885480"/>
            <a:ext cx="3984149" cy="3984149"/>
          </a:xfrm>
          <a:custGeom>
            <a:avLst/>
            <a:gdLst/>
            <a:ahLst/>
            <a:cxnLst/>
            <a:rect l="l" t="t" r="r" b="b"/>
            <a:pathLst>
              <a:path w="3984149" h="3984149">
                <a:moveTo>
                  <a:pt x="0" y="0"/>
                </a:moveTo>
                <a:lnTo>
                  <a:pt x="3984149" y="0"/>
                </a:lnTo>
                <a:lnTo>
                  <a:pt x="3984149" y="3984148"/>
                </a:lnTo>
                <a:lnTo>
                  <a:pt x="0" y="3984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2986928" y="7590541"/>
            <a:ext cx="1909190" cy="1546444"/>
          </a:xfrm>
          <a:custGeom>
            <a:avLst/>
            <a:gdLst/>
            <a:ahLst/>
            <a:cxnLst/>
            <a:rect l="l" t="t" r="r" b="b"/>
            <a:pathLst>
              <a:path w="1909190" h="1546444">
                <a:moveTo>
                  <a:pt x="0" y="0"/>
                </a:moveTo>
                <a:lnTo>
                  <a:pt x="1909190" y="0"/>
                </a:lnTo>
                <a:lnTo>
                  <a:pt x="1909190" y="1546444"/>
                </a:lnTo>
                <a:lnTo>
                  <a:pt x="0" y="15464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3869508" y="3825240"/>
            <a:ext cx="10548985" cy="2503169"/>
          </a:xfrm>
          <a:prstGeom prst="rect">
            <a:avLst/>
          </a:prstGeom>
        </p:spPr>
        <p:txBody>
          <a:bodyPr lIns="0" tIns="0" rIns="0" bIns="0" rtlCol="0" anchor="t">
            <a:spAutoFit/>
          </a:bodyPr>
          <a:lstStyle/>
          <a:p>
            <a:pPr algn="ctr">
              <a:lnSpc>
                <a:spcPts val="10080"/>
              </a:lnSpc>
            </a:pPr>
            <a:r>
              <a:rPr lang="en-US" sz="7200">
                <a:solidFill>
                  <a:srgbClr val="FFFFFF"/>
                </a:solidFill>
                <a:latin typeface="Glacial Indifference Bold"/>
              </a:rPr>
              <a:t>Implementasikan Model pada data Tweet</a:t>
            </a:r>
          </a:p>
        </p:txBody>
      </p:sp>
      <p:sp>
        <p:nvSpPr>
          <p:cNvPr id="15" name="TextBox 15"/>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FFFFFF"/>
                </a:solidFill>
                <a:latin typeface="Glacial Indifference Bold"/>
              </a:rPr>
              <a:t>ALRIABLE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7036868" y="8834437"/>
            <a:ext cx="482302"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15</a:t>
            </a:r>
          </a:p>
        </p:txBody>
      </p:sp>
      <p:sp>
        <p:nvSpPr>
          <p:cNvPr id="9" name="AutoShape 9"/>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0" name="Freeform 10"/>
          <p:cNvSpPr/>
          <p:nvPr/>
        </p:nvSpPr>
        <p:spPr>
          <a:xfrm>
            <a:off x="16893853" y="567841"/>
            <a:ext cx="1082627" cy="1082627"/>
          </a:xfrm>
          <a:custGeom>
            <a:avLst/>
            <a:gdLst/>
            <a:ahLst/>
            <a:cxnLst/>
            <a:rect l="l" t="t" r="r" b="b"/>
            <a:pathLst>
              <a:path w="1082627" h="1082627">
                <a:moveTo>
                  <a:pt x="0" y="0"/>
                </a:moveTo>
                <a:lnTo>
                  <a:pt x="1082626" y="0"/>
                </a:lnTo>
                <a:lnTo>
                  <a:pt x="1082626" y="1082627"/>
                </a:lnTo>
                <a:lnTo>
                  <a:pt x="0" y="1082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grpSp>
        <p:nvGrpSpPr>
          <p:cNvPr id="12" name="Group 12"/>
          <p:cNvGrpSpPr/>
          <p:nvPr/>
        </p:nvGrpSpPr>
        <p:grpSpPr>
          <a:xfrm>
            <a:off x="4481739" y="1099629"/>
            <a:ext cx="9324521" cy="7953692"/>
            <a:chOff x="0" y="0"/>
            <a:chExt cx="12432695" cy="10604922"/>
          </a:xfrm>
        </p:grpSpPr>
        <p:sp>
          <p:nvSpPr>
            <p:cNvPr id="13" name="Freeform 13"/>
            <p:cNvSpPr/>
            <p:nvPr/>
          </p:nvSpPr>
          <p:spPr>
            <a:xfrm>
              <a:off x="1566056" y="1837267"/>
              <a:ext cx="8764648" cy="7611821"/>
            </a:xfrm>
            <a:custGeom>
              <a:avLst/>
              <a:gdLst/>
              <a:ahLst/>
              <a:cxnLst/>
              <a:rect l="l" t="t" r="r" b="b"/>
              <a:pathLst>
                <a:path w="8764648" h="7611821">
                  <a:moveTo>
                    <a:pt x="0" y="0"/>
                  </a:moveTo>
                  <a:lnTo>
                    <a:pt x="8764649" y="0"/>
                  </a:lnTo>
                  <a:lnTo>
                    <a:pt x="8764649" y="7611820"/>
                  </a:lnTo>
                  <a:lnTo>
                    <a:pt x="0" y="7611820"/>
                  </a:lnTo>
                  <a:lnTo>
                    <a:pt x="0" y="0"/>
                  </a:lnTo>
                  <a:close/>
                </a:path>
              </a:pathLst>
            </a:custGeom>
            <a:blipFill>
              <a:blip r:embed="rId4"/>
              <a:stretch>
                <a:fillRect/>
              </a:stretch>
            </a:blipFill>
            <a:ln w="38100" cap="sq">
              <a:solidFill>
                <a:srgbClr val="5DA295"/>
              </a:solidFill>
              <a:prstDash val="solid"/>
              <a:miter/>
            </a:ln>
          </p:spPr>
        </p:sp>
        <p:sp>
          <p:nvSpPr>
            <p:cNvPr id="14" name="TextBox 14"/>
            <p:cNvSpPr txBox="1"/>
            <p:nvPr/>
          </p:nvSpPr>
          <p:spPr>
            <a:xfrm>
              <a:off x="0" y="-133350"/>
              <a:ext cx="12432695" cy="1449917"/>
            </a:xfrm>
            <a:prstGeom prst="rect">
              <a:avLst/>
            </a:prstGeom>
          </p:spPr>
          <p:txBody>
            <a:bodyPr lIns="0" tIns="0" rIns="0" bIns="0" rtlCol="0" anchor="t">
              <a:spAutoFit/>
            </a:bodyPr>
            <a:lstStyle/>
            <a:p>
              <a:pPr algn="ctr">
                <a:lnSpc>
                  <a:spcPts val="9100"/>
                </a:lnSpc>
              </a:pPr>
              <a:r>
                <a:rPr lang="en-US" sz="6500">
                  <a:solidFill>
                    <a:srgbClr val="1E1F34"/>
                  </a:solidFill>
                  <a:latin typeface="Glacial Indifference Bold"/>
                </a:rPr>
                <a:t>Visualisasi data tweet</a:t>
              </a:r>
            </a:p>
          </p:txBody>
        </p:sp>
        <p:grpSp>
          <p:nvGrpSpPr>
            <p:cNvPr id="15" name="Group 15"/>
            <p:cNvGrpSpPr/>
            <p:nvPr/>
          </p:nvGrpSpPr>
          <p:grpSpPr>
            <a:xfrm>
              <a:off x="1566056" y="10008608"/>
              <a:ext cx="596314" cy="59631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39476"/>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2280240" y="9906845"/>
              <a:ext cx="1608462" cy="698077"/>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Netral</a:t>
              </a:r>
            </a:p>
          </p:txBody>
        </p:sp>
        <p:grpSp>
          <p:nvGrpSpPr>
            <p:cNvPr id="19" name="Group 19"/>
            <p:cNvGrpSpPr/>
            <p:nvPr/>
          </p:nvGrpSpPr>
          <p:grpSpPr>
            <a:xfrm>
              <a:off x="4650702" y="10008608"/>
              <a:ext cx="596314" cy="596314"/>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2D5EC"/>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5412116" y="9906845"/>
              <a:ext cx="1608462" cy="698077"/>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Positif</a:t>
              </a:r>
            </a:p>
          </p:txBody>
        </p:sp>
        <p:grpSp>
          <p:nvGrpSpPr>
            <p:cNvPr id="23" name="Group 23"/>
            <p:cNvGrpSpPr/>
            <p:nvPr/>
          </p:nvGrpSpPr>
          <p:grpSpPr>
            <a:xfrm>
              <a:off x="7741359" y="10008608"/>
              <a:ext cx="596314" cy="596314"/>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A85A"/>
              </a:soli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8502773" y="9906845"/>
              <a:ext cx="1858730" cy="698077"/>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Negatif</a:t>
              </a:r>
            </a:p>
          </p:txBody>
        </p:sp>
      </p:grpSp>
      <p:sp>
        <p:nvSpPr>
          <p:cNvPr id="27" name="Freeform 27"/>
          <p:cNvSpPr/>
          <p:nvPr/>
        </p:nvSpPr>
        <p:spPr>
          <a:xfrm>
            <a:off x="560067" y="8446709"/>
            <a:ext cx="659197" cy="659197"/>
          </a:xfrm>
          <a:custGeom>
            <a:avLst/>
            <a:gdLst/>
            <a:ahLst/>
            <a:cxnLst/>
            <a:rect l="l" t="t" r="r" b="b"/>
            <a:pathLst>
              <a:path w="659197" h="659197">
                <a:moveTo>
                  <a:pt x="0" y="0"/>
                </a:moveTo>
                <a:lnTo>
                  <a:pt x="659196" y="0"/>
                </a:lnTo>
                <a:lnTo>
                  <a:pt x="659196" y="659197"/>
                </a:lnTo>
                <a:lnTo>
                  <a:pt x="0" y="65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a:off x="1250990" y="9157302"/>
            <a:ext cx="659197" cy="659197"/>
          </a:xfrm>
          <a:custGeom>
            <a:avLst/>
            <a:gdLst/>
            <a:ahLst/>
            <a:cxnLst/>
            <a:rect l="l" t="t" r="r" b="b"/>
            <a:pathLst>
              <a:path w="659197" h="659197">
                <a:moveTo>
                  <a:pt x="0" y="0"/>
                </a:moveTo>
                <a:lnTo>
                  <a:pt x="659197" y="0"/>
                </a:lnTo>
                <a:lnTo>
                  <a:pt x="659197" y="659196"/>
                </a:lnTo>
                <a:lnTo>
                  <a:pt x="0" y="6591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a:off x="575930" y="7029295"/>
            <a:ext cx="659197" cy="659197"/>
          </a:xfrm>
          <a:custGeom>
            <a:avLst/>
            <a:gdLst/>
            <a:ahLst/>
            <a:cxnLst/>
            <a:rect l="l" t="t" r="r" b="b"/>
            <a:pathLst>
              <a:path w="659197" h="659197">
                <a:moveTo>
                  <a:pt x="0" y="0"/>
                </a:moveTo>
                <a:lnTo>
                  <a:pt x="659197" y="0"/>
                </a:lnTo>
                <a:lnTo>
                  <a:pt x="659197" y="659197"/>
                </a:lnTo>
                <a:lnTo>
                  <a:pt x="0" y="65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a:off x="1266854" y="7739888"/>
            <a:ext cx="659197" cy="659197"/>
          </a:xfrm>
          <a:custGeom>
            <a:avLst/>
            <a:gdLst/>
            <a:ahLst/>
            <a:cxnLst/>
            <a:rect l="l" t="t" r="r" b="b"/>
            <a:pathLst>
              <a:path w="659197" h="659197">
                <a:moveTo>
                  <a:pt x="0" y="0"/>
                </a:moveTo>
                <a:lnTo>
                  <a:pt x="659197" y="0"/>
                </a:lnTo>
                <a:lnTo>
                  <a:pt x="659197" y="659196"/>
                </a:lnTo>
                <a:lnTo>
                  <a:pt x="0" y="6591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31"/>
          <p:cNvSpPr/>
          <p:nvPr/>
        </p:nvSpPr>
        <p:spPr>
          <a:xfrm rot="5400000">
            <a:off x="-593621" y="465121"/>
            <a:ext cx="1792620" cy="1452022"/>
          </a:xfrm>
          <a:custGeom>
            <a:avLst/>
            <a:gdLst/>
            <a:ahLst/>
            <a:cxnLst/>
            <a:rect l="l" t="t" r="r" b="b"/>
            <a:pathLst>
              <a:path w="1792620" h="1452022">
                <a:moveTo>
                  <a:pt x="0" y="0"/>
                </a:moveTo>
                <a:lnTo>
                  <a:pt x="1792620" y="0"/>
                </a:lnTo>
                <a:lnTo>
                  <a:pt x="1792620" y="1452022"/>
                </a:lnTo>
                <a:lnTo>
                  <a:pt x="0" y="14520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32"/>
          <p:cNvSpPr/>
          <p:nvPr/>
        </p:nvSpPr>
        <p:spPr>
          <a:xfrm rot="7831151">
            <a:off x="15228750" y="6407937"/>
            <a:ext cx="1792620" cy="1452022"/>
          </a:xfrm>
          <a:custGeom>
            <a:avLst/>
            <a:gdLst/>
            <a:ahLst/>
            <a:cxnLst/>
            <a:rect l="l" t="t" r="r" b="b"/>
            <a:pathLst>
              <a:path w="1792620" h="1452022">
                <a:moveTo>
                  <a:pt x="0" y="0"/>
                </a:moveTo>
                <a:lnTo>
                  <a:pt x="1792620" y="0"/>
                </a:lnTo>
                <a:lnTo>
                  <a:pt x="1792620" y="1452022"/>
                </a:lnTo>
                <a:lnTo>
                  <a:pt x="0" y="14520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rot="7831151">
            <a:off x="14863303" y="4417489"/>
            <a:ext cx="1792620" cy="1452022"/>
          </a:xfrm>
          <a:custGeom>
            <a:avLst/>
            <a:gdLst/>
            <a:ahLst/>
            <a:cxnLst/>
            <a:rect l="l" t="t" r="r" b="b"/>
            <a:pathLst>
              <a:path w="1792620" h="1452022">
                <a:moveTo>
                  <a:pt x="0" y="0"/>
                </a:moveTo>
                <a:lnTo>
                  <a:pt x="1792619" y="0"/>
                </a:lnTo>
                <a:lnTo>
                  <a:pt x="1792619" y="1452022"/>
                </a:lnTo>
                <a:lnTo>
                  <a:pt x="0" y="14520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4" name="Freeform 34"/>
          <p:cNvSpPr/>
          <p:nvPr/>
        </p:nvSpPr>
        <p:spPr>
          <a:xfrm rot="7831151">
            <a:off x="16849555" y="4538000"/>
            <a:ext cx="1792620" cy="1452022"/>
          </a:xfrm>
          <a:custGeom>
            <a:avLst/>
            <a:gdLst/>
            <a:ahLst/>
            <a:cxnLst/>
            <a:rect l="l" t="t" r="r" b="b"/>
            <a:pathLst>
              <a:path w="1792620" h="1452022">
                <a:moveTo>
                  <a:pt x="0" y="0"/>
                </a:moveTo>
                <a:lnTo>
                  <a:pt x="1792620" y="0"/>
                </a:lnTo>
                <a:lnTo>
                  <a:pt x="1792620" y="1452022"/>
                </a:lnTo>
                <a:lnTo>
                  <a:pt x="0" y="14520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912" y="6736891"/>
            <a:ext cx="4384217" cy="3551216"/>
          </a:xfrm>
          <a:custGeom>
            <a:avLst/>
            <a:gdLst/>
            <a:ahLst/>
            <a:cxnLst/>
            <a:rect l="l" t="t" r="r" b="b"/>
            <a:pathLst>
              <a:path w="4384217" h="3551216">
                <a:moveTo>
                  <a:pt x="0" y="0"/>
                </a:moveTo>
                <a:lnTo>
                  <a:pt x="4384216" y="0"/>
                </a:lnTo>
                <a:lnTo>
                  <a:pt x="4384216" y="3551216"/>
                </a:lnTo>
                <a:lnTo>
                  <a:pt x="0" y="3551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10073435"/>
            <a:ext cx="18288000" cy="213565"/>
            <a:chOff x="0" y="0"/>
            <a:chExt cx="4816593" cy="56248"/>
          </a:xfrm>
        </p:grpSpPr>
        <p:sp>
          <p:nvSpPr>
            <p:cNvPr id="4" name="Freeform 4"/>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5" name="TextBox 5"/>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8288000" cy="213565"/>
            <a:chOff x="0" y="0"/>
            <a:chExt cx="4816593" cy="56248"/>
          </a:xfrm>
        </p:grpSpPr>
        <p:sp>
          <p:nvSpPr>
            <p:cNvPr id="7" name="Freeform 7"/>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8" name="TextBox 8"/>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16</a:t>
            </a:r>
          </a:p>
        </p:txBody>
      </p:sp>
      <p:sp>
        <p:nvSpPr>
          <p:cNvPr id="10" name="AutoShape 10"/>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1" name="AutoShape 11"/>
          <p:cNvSpPr/>
          <p:nvPr/>
        </p:nvSpPr>
        <p:spPr>
          <a:xfrm flipV="1">
            <a:off x="6717128" y="1312270"/>
            <a:ext cx="0" cy="6630302"/>
          </a:xfrm>
          <a:prstGeom prst="line">
            <a:avLst/>
          </a:prstGeom>
          <a:ln w="66675" cap="flat">
            <a:solidFill>
              <a:srgbClr val="5DA295"/>
            </a:solidFill>
            <a:prstDash val="solid"/>
            <a:headEnd type="none" w="sm" len="sm"/>
            <a:tailEnd type="none" w="sm" len="sm"/>
          </a:ln>
        </p:spPr>
      </p:sp>
      <p:sp>
        <p:nvSpPr>
          <p:cNvPr id="12" name="Freeform 12"/>
          <p:cNvSpPr/>
          <p:nvPr/>
        </p:nvSpPr>
        <p:spPr>
          <a:xfrm>
            <a:off x="16611625" y="599086"/>
            <a:ext cx="1206502" cy="1206502"/>
          </a:xfrm>
          <a:custGeom>
            <a:avLst/>
            <a:gdLst/>
            <a:ahLst/>
            <a:cxnLst/>
            <a:rect l="l" t="t" r="r" b="b"/>
            <a:pathLst>
              <a:path w="1206502" h="1206502">
                <a:moveTo>
                  <a:pt x="0" y="0"/>
                </a:moveTo>
                <a:lnTo>
                  <a:pt x="1206501" y="0"/>
                </a:lnTo>
                <a:lnTo>
                  <a:pt x="1206501" y="1206502"/>
                </a:lnTo>
                <a:lnTo>
                  <a:pt x="0" y="12065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414780" y="7736953"/>
            <a:ext cx="1140601" cy="1140601"/>
          </a:xfrm>
          <a:custGeom>
            <a:avLst/>
            <a:gdLst/>
            <a:ahLst/>
            <a:cxnLst/>
            <a:rect l="l" t="t" r="r" b="b"/>
            <a:pathLst>
              <a:path w="1140601" h="1140601">
                <a:moveTo>
                  <a:pt x="0" y="0"/>
                </a:moveTo>
                <a:lnTo>
                  <a:pt x="1140601" y="0"/>
                </a:lnTo>
                <a:lnTo>
                  <a:pt x="1140601" y="1140601"/>
                </a:lnTo>
                <a:lnTo>
                  <a:pt x="0" y="11406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3327105" y="7258226"/>
            <a:ext cx="456551" cy="456551"/>
          </a:xfrm>
          <a:custGeom>
            <a:avLst/>
            <a:gdLst/>
            <a:ahLst/>
            <a:cxnLst/>
            <a:rect l="l" t="t" r="r" b="b"/>
            <a:pathLst>
              <a:path w="456551" h="456551">
                <a:moveTo>
                  <a:pt x="0" y="0"/>
                </a:moveTo>
                <a:lnTo>
                  <a:pt x="456551" y="0"/>
                </a:lnTo>
                <a:lnTo>
                  <a:pt x="456551" y="456551"/>
                </a:lnTo>
                <a:lnTo>
                  <a:pt x="0" y="4565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SEMINAR PROPOSAL</a:t>
            </a:r>
          </a:p>
        </p:txBody>
      </p:sp>
      <p:sp>
        <p:nvSpPr>
          <p:cNvPr id="16" name="TextBox 16"/>
          <p:cNvSpPr txBox="1"/>
          <p:nvPr/>
        </p:nvSpPr>
        <p:spPr>
          <a:xfrm>
            <a:off x="1028700" y="1078512"/>
            <a:ext cx="6098891" cy="2157095"/>
          </a:xfrm>
          <a:prstGeom prst="rect">
            <a:avLst/>
          </a:prstGeom>
        </p:spPr>
        <p:txBody>
          <a:bodyPr lIns="0" tIns="0" rIns="0" bIns="0" rtlCol="0" anchor="t">
            <a:spAutoFit/>
          </a:bodyPr>
          <a:lstStyle/>
          <a:p>
            <a:pPr>
              <a:lnSpc>
                <a:spcPts val="8680"/>
              </a:lnSpc>
            </a:pPr>
            <a:r>
              <a:rPr lang="en-US" sz="6200">
                <a:solidFill>
                  <a:srgbClr val="239476"/>
                </a:solidFill>
                <a:latin typeface="Glacial Indifference Bold"/>
              </a:rPr>
              <a:t>PENJELASAN &amp; KESIMPULAN</a:t>
            </a:r>
          </a:p>
        </p:txBody>
      </p:sp>
      <p:sp>
        <p:nvSpPr>
          <p:cNvPr id="17" name="TextBox 17"/>
          <p:cNvSpPr txBox="1"/>
          <p:nvPr/>
        </p:nvSpPr>
        <p:spPr>
          <a:xfrm>
            <a:off x="7074426" y="1480762"/>
            <a:ext cx="9108180" cy="2223770"/>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Dari data tweet yang sudah kami ambil Menggunakan Tweet Harvest dan melakukan analisis menggunakan model yang kami kembangkan. </a:t>
            </a:r>
          </a:p>
        </p:txBody>
      </p:sp>
      <p:sp>
        <p:nvSpPr>
          <p:cNvPr id="18" name="TextBox 18"/>
          <p:cNvSpPr txBox="1"/>
          <p:nvPr/>
        </p:nvSpPr>
        <p:spPr>
          <a:xfrm>
            <a:off x="7074426" y="3826348"/>
            <a:ext cx="8710976" cy="2223770"/>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Sebanyak 90% pengguna bersifat netral terhadap pembayaran pajak, sementara 5,1% menyatakan bersifat positif, dan 4,8% menyatakan bersifat negatif. </a:t>
            </a:r>
          </a:p>
        </p:txBody>
      </p:sp>
      <p:sp>
        <p:nvSpPr>
          <p:cNvPr id="19" name="TextBox 19"/>
          <p:cNvSpPr txBox="1"/>
          <p:nvPr/>
        </p:nvSpPr>
        <p:spPr>
          <a:xfrm>
            <a:off x="7074426" y="6199046"/>
            <a:ext cx="8710976" cy="1661795"/>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Analisis ini memberikan gambaran lebih lanjut tentang kompleksitas pandangan masyarakat terkait bayar pajak di Indonesia.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FDDD2"/>
        </a:solidFill>
        <a:effectLst/>
      </p:bgPr>
    </p:bg>
    <p:spTree>
      <p:nvGrpSpPr>
        <p:cNvPr id="1" name=""/>
        <p:cNvGrpSpPr/>
        <p:nvPr/>
      </p:nvGrpSpPr>
      <p:grpSpPr>
        <a:xfrm>
          <a:off x="0" y="0"/>
          <a:ext cx="0" cy="0"/>
          <a:chOff x="0" y="0"/>
          <a:chExt cx="0" cy="0"/>
        </a:xfrm>
      </p:grpSpPr>
      <p:grpSp>
        <p:nvGrpSpPr>
          <p:cNvPr id="2" name="Group 2"/>
          <p:cNvGrpSpPr/>
          <p:nvPr/>
        </p:nvGrpSpPr>
        <p:grpSpPr>
          <a:xfrm>
            <a:off x="1785341" y="1923299"/>
            <a:ext cx="14717318" cy="6928841"/>
            <a:chOff x="0" y="0"/>
            <a:chExt cx="3876166" cy="1824880"/>
          </a:xfrm>
        </p:grpSpPr>
        <p:sp>
          <p:nvSpPr>
            <p:cNvPr id="3" name="Freeform 3"/>
            <p:cNvSpPr/>
            <p:nvPr/>
          </p:nvSpPr>
          <p:spPr>
            <a:xfrm>
              <a:off x="0" y="0"/>
              <a:ext cx="3876166" cy="1824880"/>
            </a:xfrm>
            <a:custGeom>
              <a:avLst/>
              <a:gdLst/>
              <a:ahLst/>
              <a:cxnLst/>
              <a:rect l="l" t="t" r="r" b="b"/>
              <a:pathLst>
                <a:path w="3876166" h="1824880">
                  <a:moveTo>
                    <a:pt x="0" y="0"/>
                  </a:moveTo>
                  <a:lnTo>
                    <a:pt x="3876166" y="0"/>
                  </a:lnTo>
                  <a:lnTo>
                    <a:pt x="3876166" y="1824880"/>
                  </a:lnTo>
                  <a:lnTo>
                    <a:pt x="0" y="1824880"/>
                  </a:lnTo>
                  <a:close/>
                </a:path>
              </a:pathLst>
            </a:custGeom>
            <a:solidFill>
              <a:srgbClr val="5DA295"/>
            </a:solidFill>
          </p:spPr>
        </p:sp>
        <p:sp>
          <p:nvSpPr>
            <p:cNvPr id="4" name="TextBox 4"/>
            <p:cNvSpPr txBox="1"/>
            <p:nvPr/>
          </p:nvSpPr>
          <p:spPr>
            <a:xfrm>
              <a:off x="0" y="-38100"/>
              <a:ext cx="3876166" cy="186298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061903" y="-1566138"/>
            <a:ext cx="4761674" cy="4761674"/>
          </a:xfrm>
          <a:custGeom>
            <a:avLst/>
            <a:gdLst/>
            <a:ahLst/>
            <a:cxnLst/>
            <a:rect l="l" t="t" r="r" b="b"/>
            <a:pathLst>
              <a:path w="4761674" h="4761674">
                <a:moveTo>
                  <a:pt x="0" y="0"/>
                </a:moveTo>
                <a:lnTo>
                  <a:pt x="4761674" y="0"/>
                </a:lnTo>
                <a:lnTo>
                  <a:pt x="4761674" y="4761675"/>
                </a:lnTo>
                <a:lnTo>
                  <a:pt x="0" y="4761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442740" y="2842069"/>
            <a:ext cx="1413018" cy="1236391"/>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8" name="TextBox 8"/>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28700" y="1313694"/>
            <a:ext cx="1528376" cy="1528376"/>
          </a:xfrm>
          <a:custGeom>
            <a:avLst/>
            <a:gdLst/>
            <a:ahLst/>
            <a:cxnLst/>
            <a:rect l="l" t="t" r="r" b="b"/>
            <a:pathLst>
              <a:path w="1528376" h="1528376">
                <a:moveTo>
                  <a:pt x="0" y="0"/>
                </a:moveTo>
                <a:lnTo>
                  <a:pt x="1528376" y="0"/>
                </a:lnTo>
                <a:lnTo>
                  <a:pt x="1528376" y="1528375"/>
                </a:lnTo>
                <a:lnTo>
                  <a:pt x="0" y="1528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218" y="8065831"/>
            <a:ext cx="4777529" cy="4771073"/>
          </a:xfrm>
          <a:custGeom>
            <a:avLst/>
            <a:gdLst/>
            <a:ahLst/>
            <a:cxnLst/>
            <a:rect l="l" t="t" r="r" b="b"/>
            <a:pathLst>
              <a:path w="4777529" h="4771073">
                <a:moveTo>
                  <a:pt x="0" y="0"/>
                </a:moveTo>
                <a:lnTo>
                  <a:pt x="4777529" y="0"/>
                </a:lnTo>
                <a:lnTo>
                  <a:pt x="4777529" y="4771073"/>
                </a:lnTo>
                <a:lnTo>
                  <a:pt x="0" y="47710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844457" y="6767779"/>
            <a:ext cx="1084179" cy="1084179"/>
          </a:xfrm>
          <a:custGeom>
            <a:avLst/>
            <a:gdLst/>
            <a:ahLst/>
            <a:cxnLst/>
            <a:rect l="l" t="t" r="r" b="b"/>
            <a:pathLst>
              <a:path w="1084179" h="1084179">
                <a:moveTo>
                  <a:pt x="0" y="0"/>
                </a:moveTo>
                <a:lnTo>
                  <a:pt x="1084179" y="0"/>
                </a:lnTo>
                <a:lnTo>
                  <a:pt x="1084179" y="1084179"/>
                </a:lnTo>
                <a:lnTo>
                  <a:pt x="0" y="10841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2386547" y="2225190"/>
            <a:ext cx="13514906" cy="2222501"/>
          </a:xfrm>
          <a:prstGeom prst="rect">
            <a:avLst/>
          </a:prstGeom>
        </p:spPr>
        <p:txBody>
          <a:bodyPr lIns="0" tIns="0" rIns="0" bIns="0" rtlCol="0" anchor="t">
            <a:spAutoFit/>
          </a:bodyPr>
          <a:lstStyle/>
          <a:p>
            <a:pPr algn="ctr">
              <a:lnSpc>
                <a:spcPts val="18199"/>
              </a:lnSpc>
            </a:pPr>
            <a:r>
              <a:rPr lang="en-US" sz="12999">
                <a:solidFill>
                  <a:srgbClr val="FFFFFF"/>
                </a:solidFill>
                <a:latin typeface="Glacial Indifference Bold"/>
              </a:rPr>
              <a:t>Terima Kasih</a:t>
            </a:r>
          </a:p>
        </p:txBody>
      </p:sp>
      <p:sp>
        <p:nvSpPr>
          <p:cNvPr id="13" name="TextBox 13"/>
          <p:cNvSpPr txBox="1"/>
          <p:nvPr/>
        </p:nvSpPr>
        <p:spPr>
          <a:xfrm>
            <a:off x="7001830" y="5172772"/>
            <a:ext cx="4284340" cy="382269"/>
          </a:xfrm>
          <a:prstGeom prst="rect">
            <a:avLst/>
          </a:prstGeom>
        </p:spPr>
        <p:txBody>
          <a:bodyPr lIns="0" tIns="0" rIns="0" bIns="0" rtlCol="0" anchor="t">
            <a:spAutoFit/>
          </a:bodyPr>
          <a:lstStyle/>
          <a:p>
            <a:pPr algn="ctr">
              <a:lnSpc>
                <a:spcPts val="3080"/>
              </a:lnSpc>
            </a:pPr>
            <a:r>
              <a:rPr lang="en-US" sz="2200">
                <a:solidFill>
                  <a:srgbClr val="FFFFFF"/>
                </a:solidFill>
                <a:latin typeface="Glacial Indifference"/>
              </a:rPr>
              <a:t>Alim Purnomo Aji Surya M. R</a:t>
            </a:r>
          </a:p>
        </p:txBody>
      </p:sp>
      <p:grpSp>
        <p:nvGrpSpPr>
          <p:cNvPr id="14" name="Group 14"/>
          <p:cNvGrpSpPr/>
          <p:nvPr/>
        </p:nvGrpSpPr>
        <p:grpSpPr>
          <a:xfrm>
            <a:off x="5599981" y="5590188"/>
            <a:ext cx="7555137" cy="598250"/>
            <a:chOff x="0" y="0"/>
            <a:chExt cx="10073515" cy="797667"/>
          </a:xfrm>
        </p:grpSpPr>
        <p:sp>
          <p:nvSpPr>
            <p:cNvPr id="15" name="Freeform 15"/>
            <p:cNvSpPr/>
            <p:nvPr/>
          </p:nvSpPr>
          <p:spPr>
            <a:xfrm>
              <a:off x="0" y="0"/>
              <a:ext cx="722786" cy="722786"/>
            </a:xfrm>
            <a:custGeom>
              <a:avLst/>
              <a:gdLst/>
              <a:ahLst/>
              <a:cxnLst/>
              <a:rect l="l" t="t" r="r" b="b"/>
              <a:pathLst>
                <a:path w="722786" h="722786">
                  <a:moveTo>
                    <a:pt x="0" y="0"/>
                  </a:moveTo>
                  <a:lnTo>
                    <a:pt x="722786" y="0"/>
                  </a:lnTo>
                  <a:lnTo>
                    <a:pt x="722786" y="722786"/>
                  </a:lnTo>
                  <a:lnTo>
                    <a:pt x="0" y="7227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5378341" y="0"/>
              <a:ext cx="798666" cy="797667"/>
            </a:xfrm>
            <a:custGeom>
              <a:avLst/>
              <a:gdLst/>
              <a:ahLst/>
              <a:cxnLst/>
              <a:rect l="l" t="t" r="r" b="b"/>
              <a:pathLst>
                <a:path w="798666" h="797667">
                  <a:moveTo>
                    <a:pt x="0" y="0"/>
                  </a:moveTo>
                  <a:lnTo>
                    <a:pt x="798666" y="0"/>
                  </a:lnTo>
                  <a:lnTo>
                    <a:pt x="798666" y="797667"/>
                  </a:lnTo>
                  <a:lnTo>
                    <a:pt x="0" y="7976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TextBox 17"/>
            <p:cNvSpPr txBox="1"/>
            <p:nvPr/>
          </p:nvSpPr>
          <p:spPr>
            <a:xfrm>
              <a:off x="5944345" y="116108"/>
              <a:ext cx="4129170" cy="459316"/>
            </a:xfrm>
            <a:prstGeom prst="rect">
              <a:avLst/>
            </a:prstGeom>
          </p:spPr>
          <p:txBody>
            <a:bodyPr lIns="0" tIns="0" rIns="0" bIns="0" rtlCol="0" anchor="t">
              <a:spAutoFit/>
            </a:bodyPr>
            <a:lstStyle/>
            <a:p>
              <a:pPr algn="ctr">
                <a:lnSpc>
                  <a:spcPts val="2800"/>
                </a:lnSpc>
              </a:pPr>
              <a:r>
                <a:rPr lang="en-US" sz="2000">
                  <a:solidFill>
                    <a:srgbClr val="FFFFFF"/>
                  </a:solidFill>
                  <a:latin typeface="Glacial Indifference"/>
                </a:rPr>
                <a:t>+62 895-3480-01289</a:t>
              </a:r>
            </a:p>
          </p:txBody>
        </p:sp>
        <p:sp>
          <p:nvSpPr>
            <p:cNvPr id="18" name="TextBox 18"/>
            <p:cNvSpPr txBox="1"/>
            <p:nvPr/>
          </p:nvSpPr>
          <p:spPr>
            <a:xfrm>
              <a:off x="145051" y="100197"/>
              <a:ext cx="5712453" cy="418252"/>
            </a:xfrm>
            <a:prstGeom prst="rect">
              <a:avLst/>
            </a:prstGeom>
          </p:spPr>
          <p:txBody>
            <a:bodyPr lIns="0" tIns="0" rIns="0" bIns="0" rtlCol="0" anchor="t">
              <a:spAutoFit/>
            </a:bodyPr>
            <a:lstStyle/>
            <a:p>
              <a:pPr algn="ctr">
                <a:lnSpc>
                  <a:spcPts val="2660"/>
                </a:lnSpc>
              </a:pPr>
              <a:r>
                <a:rPr lang="en-US" sz="1900">
                  <a:solidFill>
                    <a:srgbClr val="FFFFFF"/>
                  </a:solidFill>
                  <a:latin typeface="Montserrat"/>
                </a:rPr>
                <a:t>alimrisnanto@gmail.com</a:t>
              </a:r>
            </a:p>
          </p:txBody>
        </p:sp>
      </p:grpSp>
      <p:sp>
        <p:nvSpPr>
          <p:cNvPr id="19" name="TextBox 19"/>
          <p:cNvSpPr txBox="1"/>
          <p:nvPr/>
        </p:nvSpPr>
        <p:spPr>
          <a:xfrm>
            <a:off x="7001830" y="6534206"/>
            <a:ext cx="4284340" cy="382269"/>
          </a:xfrm>
          <a:prstGeom prst="rect">
            <a:avLst/>
          </a:prstGeom>
        </p:spPr>
        <p:txBody>
          <a:bodyPr lIns="0" tIns="0" rIns="0" bIns="0" rtlCol="0" anchor="t">
            <a:spAutoFit/>
          </a:bodyPr>
          <a:lstStyle/>
          <a:p>
            <a:pPr algn="ctr">
              <a:lnSpc>
                <a:spcPts val="3080"/>
              </a:lnSpc>
            </a:pPr>
            <a:r>
              <a:rPr lang="en-US" sz="2200">
                <a:solidFill>
                  <a:srgbClr val="FFFFFF"/>
                </a:solidFill>
                <a:latin typeface="Glacial Indifference"/>
              </a:rPr>
              <a:t>M. Riziq Sirfatullah Alfarizi</a:t>
            </a:r>
          </a:p>
        </p:txBody>
      </p:sp>
      <p:grpSp>
        <p:nvGrpSpPr>
          <p:cNvPr id="20" name="Group 20"/>
          <p:cNvGrpSpPr/>
          <p:nvPr/>
        </p:nvGrpSpPr>
        <p:grpSpPr>
          <a:xfrm>
            <a:off x="5540796" y="7010743"/>
            <a:ext cx="7673507" cy="598250"/>
            <a:chOff x="0" y="0"/>
            <a:chExt cx="10231343" cy="797667"/>
          </a:xfrm>
        </p:grpSpPr>
        <p:sp>
          <p:nvSpPr>
            <p:cNvPr id="21" name="Freeform 21"/>
            <p:cNvSpPr/>
            <p:nvPr/>
          </p:nvSpPr>
          <p:spPr>
            <a:xfrm>
              <a:off x="157828" y="0"/>
              <a:ext cx="722786" cy="722786"/>
            </a:xfrm>
            <a:custGeom>
              <a:avLst/>
              <a:gdLst/>
              <a:ahLst/>
              <a:cxnLst/>
              <a:rect l="l" t="t" r="r" b="b"/>
              <a:pathLst>
                <a:path w="722786" h="722786">
                  <a:moveTo>
                    <a:pt x="0" y="0"/>
                  </a:moveTo>
                  <a:lnTo>
                    <a:pt x="722786" y="0"/>
                  </a:lnTo>
                  <a:lnTo>
                    <a:pt x="722786" y="722786"/>
                  </a:lnTo>
                  <a:lnTo>
                    <a:pt x="0" y="7227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5536169" y="0"/>
              <a:ext cx="798666" cy="797667"/>
            </a:xfrm>
            <a:custGeom>
              <a:avLst/>
              <a:gdLst/>
              <a:ahLst/>
              <a:cxnLst/>
              <a:rect l="l" t="t" r="r" b="b"/>
              <a:pathLst>
                <a:path w="798666" h="797667">
                  <a:moveTo>
                    <a:pt x="0" y="0"/>
                  </a:moveTo>
                  <a:lnTo>
                    <a:pt x="798665" y="0"/>
                  </a:lnTo>
                  <a:lnTo>
                    <a:pt x="798665" y="797667"/>
                  </a:lnTo>
                  <a:lnTo>
                    <a:pt x="0" y="7976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TextBox 23"/>
            <p:cNvSpPr txBox="1"/>
            <p:nvPr/>
          </p:nvSpPr>
          <p:spPr>
            <a:xfrm>
              <a:off x="6102173" y="118587"/>
              <a:ext cx="4129170" cy="459316"/>
            </a:xfrm>
            <a:prstGeom prst="rect">
              <a:avLst/>
            </a:prstGeom>
          </p:spPr>
          <p:txBody>
            <a:bodyPr lIns="0" tIns="0" rIns="0" bIns="0" rtlCol="0" anchor="t">
              <a:spAutoFit/>
            </a:bodyPr>
            <a:lstStyle/>
            <a:p>
              <a:pPr algn="ctr">
                <a:lnSpc>
                  <a:spcPts val="2800"/>
                </a:lnSpc>
              </a:pPr>
              <a:r>
                <a:rPr lang="en-US" sz="2000">
                  <a:solidFill>
                    <a:srgbClr val="FFFFFF"/>
                  </a:solidFill>
                  <a:latin typeface="Glacial Indifference"/>
                </a:rPr>
                <a:t>+62 812-8927-4040</a:t>
              </a:r>
            </a:p>
          </p:txBody>
        </p:sp>
        <p:sp>
          <p:nvSpPr>
            <p:cNvPr id="24" name="TextBox 24"/>
            <p:cNvSpPr txBox="1"/>
            <p:nvPr/>
          </p:nvSpPr>
          <p:spPr>
            <a:xfrm>
              <a:off x="0" y="179799"/>
              <a:ext cx="5712453" cy="418252"/>
            </a:xfrm>
            <a:prstGeom prst="rect">
              <a:avLst/>
            </a:prstGeom>
          </p:spPr>
          <p:txBody>
            <a:bodyPr lIns="0" tIns="0" rIns="0" bIns="0" rtlCol="0" anchor="t">
              <a:spAutoFit/>
            </a:bodyPr>
            <a:lstStyle/>
            <a:p>
              <a:pPr algn="ctr">
                <a:lnSpc>
                  <a:spcPts val="2660"/>
                </a:lnSpc>
              </a:pPr>
              <a:r>
                <a:rPr lang="en-US" sz="1900">
                  <a:solidFill>
                    <a:srgbClr val="FFFFFF"/>
                  </a:solidFill>
                  <a:latin typeface="Montserrat"/>
                </a:rPr>
                <a:t>aden3965@gmail.com</a:t>
              </a:r>
            </a:p>
          </p:txBody>
        </p:sp>
      </p:grpSp>
      <p:sp>
        <p:nvSpPr>
          <p:cNvPr id="25" name="TextBox 25"/>
          <p:cNvSpPr txBox="1"/>
          <p:nvPr/>
        </p:nvSpPr>
        <p:spPr>
          <a:xfrm>
            <a:off x="7001830" y="4628578"/>
            <a:ext cx="4284340" cy="382269"/>
          </a:xfrm>
          <a:prstGeom prst="rect">
            <a:avLst/>
          </a:prstGeom>
        </p:spPr>
        <p:txBody>
          <a:bodyPr lIns="0" tIns="0" rIns="0" bIns="0" rtlCol="0" anchor="t">
            <a:spAutoFit/>
          </a:bodyPr>
          <a:lstStyle/>
          <a:p>
            <a:pPr algn="ctr">
              <a:lnSpc>
                <a:spcPts val="3080"/>
              </a:lnSpc>
            </a:pPr>
            <a:r>
              <a:rPr lang="en-US" sz="2200">
                <a:solidFill>
                  <a:srgbClr val="FFFFFF"/>
                </a:solidFill>
                <a:latin typeface="Glacial Indifference Bold"/>
              </a:rPr>
              <a:t>Informasi kontak: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1435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BFDDD2"/>
            </a:solidFill>
          </p:spPr>
        </p:sp>
        <p:sp>
          <p:nvSpPr>
            <p:cNvPr id="4" name="TextBox 4"/>
            <p:cNvSpPr txBox="1"/>
            <p:nvPr/>
          </p:nvSpPr>
          <p:spPr>
            <a:xfrm>
              <a:off x="0" y="-38100"/>
              <a:ext cx="4816593" cy="13927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64184" y="6168798"/>
            <a:ext cx="6222528" cy="3904637"/>
          </a:xfrm>
          <a:custGeom>
            <a:avLst/>
            <a:gdLst/>
            <a:ahLst/>
            <a:cxnLst/>
            <a:rect l="l" t="t" r="r" b="b"/>
            <a:pathLst>
              <a:path w="6222528" h="3904637">
                <a:moveTo>
                  <a:pt x="0" y="0"/>
                </a:moveTo>
                <a:lnTo>
                  <a:pt x="6222529" y="0"/>
                </a:lnTo>
                <a:lnTo>
                  <a:pt x="6222529" y="3904637"/>
                </a:lnTo>
                <a:lnTo>
                  <a:pt x="0" y="3904637"/>
                </a:lnTo>
                <a:lnTo>
                  <a:pt x="0" y="0"/>
                </a:lnTo>
                <a:close/>
              </a:path>
            </a:pathLst>
          </a:custGeom>
          <a:blipFill>
            <a:blip r:embed="rId2">
              <a:alphaModFix amt="52000"/>
            </a:blip>
            <a:stretch>
              <a:fillRect/>
            </a:stretch>
          </a:blipFill>
        </p:spPr>
      </p:sp>
      <p:sp>
        <p:nvSpPr>
          <p:cNvPr id="6" name="Freeform 6"/>
          <p:cNvSpPr/>
          <p:nvPr/>
        </p:nvSpPr>
        <p:spPr>
          <a:xfrm>
            <a:off x="-1793761" y="6435839"/>
            <a:ext cx="5644923" cy="5644923"/>
          </a:xfrm>
          <a:custGeom>
            <a:avLst/>
            <a:gdLst/>
            <a:ahLst/>
            <a:cxnLst/>
            <a:rect l="l" t="t" r="r" b="b"/>
            <a:pathLst>
              <a:path w="5644923" h="5644923">
                <a:moveTo>
                  <a:pt x="0" y="0"/>
                </a:moveTo>
                <a:lnTo>
                  <a:pt x="5644922" y="0"/>
                </a:lnTo>
                <a:lnTo>
                  <a:pt x="5644922" y="5644922"/>
                </a:lnTo>
                <a:lnTo>
                  <a:pt x="0" y="56449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0" y="10073435"/>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01</a:t>
            </a:r>
          </a:p>
        </p:txBody>
      </p:sp>
      <p:sp>
        <p:nvSpPr>
          <p:cNvPr id="11" name="AutoShape 11"/>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2" name="Freeform 12"/>
          <p:cNvSpPr/>
          <p:nvPr/>
        </p:nvSpPr>
        <p:spPr>
          <a:xfrm>
            <a:off x="14553697" y="-2162787"/>
            <a:ext cx="3734303" cy="3936024"/>
          </a:xfrm>
          <a:custGeom>
            <a:avLst/>
            <a:gdLst/>
            <a:ahLst/>
            <a:cxnLst/>
            <a:rect l="l" t="t" r="r" b="b"/>
            <a:pathLst>
              <a:path w="3734303" h="3936024">
                <a:moveTo>
                  <a:pt x="0" y="0"/>
                </a:moveTo>
                <a:lnTo>
                  <a:pt x="3734303" y="0"/>
                </a:lnTo>
                <a:lnTo>
                  <a:pt x="3734303" y="3936024"/>
                </a:lnTo>
                <a:lnTo>
                  <a:pt x="0" y="39360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6293048" y="1377223"/>
            <a:ext cx="966252" cy="966252"/>
          </a:xfrm>
          <a:custGeom>
            <a:avLst/>
            <a:gdLst/>
            <a:ahLst/>
            <a:cxnLst/>
            <a:rect l="l" t="t" r="r" b="b"/>
            <a:pathLst>
              <a:path w="966252" h="966252">
                <a:moveTo>
                  <a:pt x="0" y="0"/>
                </a:moveTo>
                <a:lnTo>
                  <a:pt x="966252" y="0"/>
                </a:lnTo>
                <a:lnTo>
                  <a:pt x="966252" y="966251"/>
                </a:lnTo>
                <a:lnTo>
                  <a:pt x="0" y="9662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7031024" y="2343474"/>
            <a:ext cx="456551" cy="456551"/>
          </a:xfrm>
          <a:custGeom>
            <a:avLst/>
            <a:gdLst/>
            <a:ahLst/>
            <a:cxnLst/>
            <a:rect l="l" t="t" r="r" b="b"/>
            <a:pathLst>
              <a:path w="456551" h="456551">
                <a:moveTo>
                  <a:pt x="0" y="0"/>
                </a:moveTo>
                <a:lnTo>
                  <a:pt x="456552" y="0"/>
                </a:lnTo>
                <a:lnTo>
                  <a:pt x="456552" y="456552"/>
                </a:lnTo>
                <a:lnTo>
                  <a:pt x="0" y="4565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9201287" y="6168798"/>
            <a:ext cx="6222528" cy="3904637"/>
          </a:xfrm>
          <a:custGeom>
            <a:avLst/>
            <a:gdLst/>
            <a:ahLst/>
            <a:cxnLst/>
            <a:rect l="l" t="t" r="r" b="b"/>
            <a:pathLst>
              <a:path w="6222528" h="3904637">
                <a:moveTo>
                  <a:pt x="0" y="0"/>
                </a:moveTo>
                <a:lnTo>
                  <a:pt x="6222529" y="0"/>
                </a:lnTo>
                <a:lnTo>
                  <a:pt x="6222529" y="3904637"/>
                </a:lnTo>
                <a:lnTo>
                  <a:pt x="0" y="3904637"/>
                </a:lnTo>
                <a:lnTo>
                  <a:pt x="0" y="0"/>
                </a:lnTo>
                <a:close/>
              </a:path>
            </a:pathLst>
          </a:custGeom>
          <a:blipFill>
            <a:blip r:embed="rId2">
              <a:alphaModFix amt="52000"/>
            </a:blip>
            <a:stretch>
              <a:fillRect/>
            </a:stretch>
          </a:blipFill>
        </p:spPr>
      </p:sp>
      <p:grpSp>
        <p:nvGrpSpPr>
          <p:cNvPr id="16" name="Group 16"/>
          <p:cNvGrpSpPr/>
          <p:nvPr/>
        </p:nvGrpSpPr>
        <p:grpSpPr>
          <a:xfrm>
            <a:off x="2864184" y="2769892"/>
            <a:ext cx="12559631" cy="6175966"/>
            <a:chOff x="0" y="0"/>
            <a:chExt cx="16746175" cy="8234622"/>
          </a:xfrm>
        </p:grpSpPr>
        <p:sp>
          <p:nvSpPr>
            <p:cNvPr id="17" name="Freeform 17"/>
            <p:cNvSpPr/>
            <p:nvPr/>
          </p:nvSpPr>
          <p:spPr>
            <a:xfrm>
              <a:off x="0" y="0"/>
              <a:ext cx="8234622" cy="8234622"/>
            </a:xfrm>
            <a:custGeom>
              <a:avLst/>
              <a:gdLst/>
              <a:ahLst/>
              <a:cxnLst/>
              <a:rect l="l" t="t" r="r" b="b"/>
              <a:pathLst>
                <a:path w="8234622" h="8234622">
                  <a:moveTo>
                    <a:pt x="0" y="0"/>
                  </a:moveTo>
                  <a:lnTo>
                    <a:pt x="8234622" y="0"/>
                  </a:lnTo>
                  <a:lnTo>
                    <a:pt x="8234622" y="8234622"/>
                  </a:lnTo>
                  <a:lnTo>
                    <a:pt x="0" y="8234622"/>
                  </a:lnTo>
                  <a:lnTo>
                    <a:pt x="0" y="0"/>
                  </a:lnTo>
                  <a:close/>
                </a:path>
              </a:pathLst>
            </a:custGeom>
            <a:blipFill>
              <a:blip r:embed="rId11"/>
              <a:stretch>
                <a:fillRect/>
              </a:stretch>
            </a:blipFill>
          </p:spPr>
        </p:sp>
        <p:sp>
          <p:nvSpPr>
            <p:cNvPr id="18" name="Freeform 18"/>
            <p:cNvSpPr/>
            <p:nvPr/>
          </p:nvSpPr>
          <p:spPr>
            <a:xfrm>
              <a:off x="8511554" y="0"/>
              <a:ext cx="8234622" cy="8234622"/>
            </a:xfrm>
            <a:custGeom>
              <a:avLst/>
              <a:gdLst/>
              <a:ahLst/>
              <a:cxnLst/>
              <a:rect l="l" t="t" r="r" b="b"/>
              <a:pathLst>
                <a:path w="8234622" h="8234622">
                  <a:moveTo>
                    <a:pt x="0" y="0"/>
                  </a:moveTo>
                  <a:lnTo>
                    <a:pt x="8234621" y="0"/>
                  </a:lnTo>
                  <a:lnTo>
                    <a:pt x="8234621" y="8234622"/>
                  </a:lnTo>
                  <a:lnTo>
                    <a:pt x="0" y="8234622"/>
                  </a:lnTo>
                  <a:lnTo>
                    <a:pt x="0" y="0"/>
                  </a:lnTo>
                  <a:close/>
                </a:path>
              </a:pathLst>
            </a:custGeom>
            <a:blipFill>
              <a:blip r:embed="rId12"/>
              <a:stretch>
                <a:fillRect/>
              </a:stretch>
            </a:blipFill>
          </p:spPr>
        </p:sp>
      </p:grpSp>
      <p:sp>
        <p:nvSpPr>
          <p:cNvPr id="19" name="TextBox 19"/>
          <p:cNvSpPr txBox="1"/>
          <p:nvPr/>
        </p:nvSpPr>
        <p:spPr>
          <a:xfrm>
            <a:off x="5041246" y="1155700"/>
            <a:ext cx="8205508" cy="1111250"/>
          </a:xfrm>
          <a:prstGeom prst="rect">
            <a:avLst/>
          </a:prstGeom>
        </p:spPr>
        <p:txBody>
          <a:bodyPr lIns="0" tIns="0" rIns="0" bIns="0" rtlCol="0" anchor="t">
            <a:spAutoFit/>
          </a:bodyPr>
          <a:lstStyle/>
          <a:p>
            <a:pPr algn="ctr">
              <a:lnSpc>
                <a:spcPts val="9099"/>
              </a:lnSpc>
            </a:pPr>
            <a:r>
              <a:rPr lang="en-US" sz="6499">
                <a:solidFill>
                  <a:srgbClr val="004AAD"/>
                </a:solidFill>
                <a:latin typeface="Glacial Indifference Bold"/>
              </a:rPr>
              <a:t>AlRiable</a:t>
            </a:r>
          </a:p>
        </p:txBody>
      </p:sp>
      <p:sp>
        <p:nvSpPr>
          <p:cNvPr id="20" name="TextBox 20"/>
          <p:cNvSpPr txBox="1"/>
          <p:nvPr/>
        </p:nvSpPr>
        <p:spPr>
          <a:xfrm>
            <a:off x="6794080" y="2266950"/>
            <a:ext cx="4699839" cy="419100"/>
          </a:xfrm>
          <a:prstGeom prst="rect">
            <a:avLst/>
          </a:prstGeom>
        </p:spPr>
        <p:txBody>
          <a:bodyPr lIns="0" tIns="0" rIns="0" bIns="0" rtlCol="0" anchor="t">
            <a:spAutoFit/>
          </a:bodyPr>
          <a:lstStyle/>
          <a:p>
            <a:pPr algn="ctr">
              <a:lnSpc>
                <a:spcPts val="3360"/>
              </a:lnSpc>
            </a:pPr>
            <a:r>
              <a:rPr lang="en-US" sz="2800" spc="140">
                <a:solidFill>
                  <a:srgbClr val="000000"/>
                </a:solidFill>
                <a:latin typeface="Glacial Indifference"/>
              </a:rPr>
              <a:t>UNIVERSITAS DJUANDA</a:t>
            </a:r>
          </a:p>
        </p:txBody>
      </p:sp>
      <p:sp>
        <p:nvSpPr>
          <p:cNvPr id="21" name="TextBox 21"/>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
        <p:nvSpPr>
          <p:cNvPr id="22" name="Freeform 22"/>
          <p:cNvSpPr/>
          <p:nvPr/>
        </p:nvSpPr>
        <p:spPr>
          <a:xfrm>
            <a:off x="-483126" y="-483126"/>
            <a:ext cx="966252" cy="966252"/>
          </a:xfrm>
          <a:custGeom>
            <a:avLst/>
            <a:gdLst/>
            <a:ahLst/>
            <a:cxnLst/>
            <a:rect l="l" t="t" r="r" b="b"/>
            <a:pathLst>
              <a:path w="966252" h="966252">
                <a:moveTo>
                  <a:pt x="0" y="0"/>
                </a:moveTo>
                <a:lnTo>
                  <a:pt x="966252" y="0"/>
                </a:lnTo>
                <a:lnTo>
                  <a:pt x="966252" y="966252"/>
                </a:lnTo>
                <a:lnTo>
                  <a:pt x="0" y="9662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
        <p:nvSpPr>
          <p:cNvPr id="6" name="Freeform 6"/>
          <p:cNvSpPr/>
          <p:nvPr/>
        </p:nvSpPr>
        <p:spPr>
          <a:xfrm>
            <a:off x="3695631" y="8016035"/>
            <a:ext cx="3905319" cy="4114800"/>
          </a:xfrm>
          <a:custGeom>
            <a:avLst/>
            <a:gdLst/>
            <a:ahLst/>
            <a:cxnLst/>
            <a:rect l="l" t="t" r="r" b="b"/>
            <a:pathLst>
              <a:path w="3905319" h="4114800">
                <a:moveTo>
                  <a:pt x="0" y="0"/>
                </a:moveTo>
                <a:lnTo>
                  <a:pt x="3905319" y="0"/>
                </a:lnTo>
                <a:lnTo>
                  <a:pt x="39053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0" y="10073435"/>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600950" y="2334155"/>
            <a:ext cx="10687050" cy="5618690"/>
            <a:chOff x="0" y="0"/>
            <a:chExt cx="2814696" cy="1479820"/>
          </a:xfrm>
        </p:grpSpPr>
        <p:sp>
          <p:nvSpPr>
            <p:cNvPr id="11" name="Freeform 11"/>
            <p:cNvSpPr/>
            <p:nvPr/>
          </p:nvSpPr>
          <p:spPr>
            <a:xfrm>
              <a:off x="0" y="0"/>
              <a:ext cx="2814696" cy="1479820"/>
            </a:xfrm>
            <a:custGeom>
              <a:avLst/>
              <a:gdLst/>
              <a:ahLst/>
              <a:cxnLst/>
              <a:rect l="l" t="t" r="r" b="b"/>
              <a:pathLst>
                <a:path w="2814696" h="1479820">
                  <a:moveTo>
                    <a:pt x="0" y="0"/>
                  </a:moveTo>
                  <a:lnTo>
                    <a:pt x="2814696" y="0"/>
                  </a:lnTo>
                  <a:lnTo>
                    <a:pt x="2814696" y="1479820"/>
                  </a:lnTo>
                  <a:lnTo>
                    <a:pt x="0" y="1479820"/>
                  </a:lnTo>
                  <a:close/>
                </a:path>
              </a:pathLst>
            </a:custGeom>
            <a:solidFill>
              <a:srgbClr val="BFDDD2"/>
            </a:solidFill>
          </p:spPr>
        </p:sp>
        <p:sp>
          <p:nvSpPr>
            <p:cNvPr id="12" name="TextBox 12"/>
            <p:cNvSpPr txBox="1"/>
            <p:nvPr/>
          </p:nvSpPr>
          <p:spPr>
            <a:xfrm>
              <a:off x="0" y="-38100"/>
              <a:ext cx="2814696" cy="151792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6182607" y="758341"/>
            <a:ext cx="3675104" cy="3675104"/>
          </a:xfrm>
          <a:custGeom>
            <a:avLst/>
            <a:gdLst/>
            <a:ahLst/>
            <a:cxnLst/>
            <a:rect l="l" t="t" r="r" b="b"/>
            <a:pathLst>
              <a:path w="3675104" h="3675104">
                <a:moveTo>
                  <a:pt x="0" y="0"/>
                </a:moveTo>
                <a:lnTo>
                  <a:pt x="3675104" y="0"/>
                </a:lnTo>
                <a:lnTo>
                  <a:pt x="3675104" y="3675104"/>
                </a:lnTo>
                <a:lnTo>
                  <a:pt x="0" y="367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484758" y="6805162"/>
            <a:ext cx="1210872" cy="1210872"/>
          </a:xfrm>
          <a:custGeom>
            <a:avLst/>
            <a:gdLst/>
            <a:ahLst/>
            <a:cxnLst/>
            <a:rect l="l" t="t" r="r" b="b"/>
            <a:pathLst>
              <a:path w="1210872" h="1210872">
                <a:moveTo>
                  <a:pt x="0" y="0"/>
                </a:moveTo>
                <a:lnTo>
                  <a:pt x="1210873" y="0"/>
                </a:lnTo>
                <a:lnTo>
                  <a:pt x="1210873" y="1210873"/>
                </a:lnTo>
                <a:lnTo>
                  <a:pt x="0" y="1210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497027" y="3028287"/>
            <a:ext cx="4949639" cy="2103755"/>
          </a:xfrm>
          <a:prstGeom prst="rect">
            <a:avLst/>
          </a:prstGeom>
        </p:spPr>
        <p:txBody>
          <a:bodyPr lIns="0" tIns="0" rIns="0" bIns="0" rtlCol="0" anchor="t">
            <a:spAutoFit/>
          </a:bodyPr>
          <a:lstStyle/>
          <a:p>
            <a:pPr>
              <a:lnSpc>
                <a:spcPts val="8259"/>
              </a:lnSpc>
            </a:pPr>
            <a:r>
              <a:rPr lang="en-US" sz="6999">
                <a:solidFill>
                  <a:srgbClr val="004AAD"/>
                </a:solidFill>
                <a:latin typeface="Glacial Indifference Bold"/>
              </a:rPr>
              <a:t>Latar</a:t>
            </a:r>
          </a:p>
          <a:p>
            <a:pPr>
              <a:lnSpc>
                <a:spcPts val="8259"/>
              </a:lnSpc>
            </a:pPr>
            <a:r>
              <a:rPr lang="en-US" sz="6999">
                <a:solidFill>
                  <a:srgbClr val="004AAD"/>
                </a:solidFill>
                <a:latin typeface="Glacial Indifference Bold"/>
              </a:rPr>
              <a:t>Belakang</a:t>
            </a:r>
          </a:p>
        </p:txBody>
      </p:sp>
      <p:sp>
        <p:nvSpPr>
          <p:cNvPr id="16" name="TextBox 16"/>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02</a:t>
            </a:r>
          </a:p>
        </p:txBody>
      </p:sp>
      <p:sp>
        <p:nvSpPr>
          <p:cNvPr id="17" name="TextBox 17"/>
          <p:cNvSpPr txBox="1"/>
          <p:nvPr/>
        </p:nvSpPr>
        <p:spPr>
          <a:xfrm>
            <a:off x="8277671" y="3242917"/>
            <a:ext cx="8582646" cy="3702050"/>
          </a:xfrm>
          <a:prstGeom prst="rect">
            <a:avLst/>
          </a:prstGeom>
        </p:spPr>
        <p:txBody>
          <a:bodyPr lIns="0" tIns="0" rIns="0" bIns="0" rtlCol="0" anchor="t">
            <a:spAutoFit/>
          </a:bodyPr>
          <a:lstStyle/>
          <a:p>
            <a:pPr>
              <a:lnSpc>
                <a:spcPts val="4900"/>
              </a:lnSpc>
            </a:pPr>
            <a:r>
              <a:rPr lang="en-US" sz="3500">
                <a:solidFill>
                  <a:srgbClr val="000000"/>
                </a:solidFill>
                <a:latin typeface="Glacial Indifference"/>
              </a:rPr>
              <a:t>Latar belakang dipilihnya penelitian ini dikarenakan pajak termasuk ke dalam hal finansial dan kami juga memiliki rasa penasaran kepada sentimen masyarakat tentang pajak. Karena banyak sekali isu yang terjadi tentang perpajakan</a:t>
            </a:r>
          </a:p>
        </p:txBody>
      </p:sp>
      <p:sp>
        <p:nvSpPr>
          <p:cNvPr id="18" name="AutoShape 18"/>
          <p:cNvSpPr/>
          <p:nvPr/>
        </p:nvSpPr>
        <p:spPr>
          <a:xfrm>
            <a:off x="16564000" y="8877554"/>
            <a:ext cx="0" cy="761492"/>
          </a:xfrm>
          <a:prstGeom prst="line">
            <a:avLst/>
          </a:prstGeom>
          <a:ln w="95250" cap="flat">
            <a:solidFill>
              <a:srgbClr val="5DA295"/>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8736" y="7312653"/>
            <a:ext cx="4567570" cy="4567570"/>
          </a:xfrm>
          <a:custGeom>
            <a:avLst/>
            <a:gdLst/>
            <a:ahLst/>
            <a:cxnLst/>
            <a:rect l="l" t="t" r="r" b="b"/>
            <a:pathLst>
              <a:path w="4567570" h="4567570">
                <a:moveTo>
                  <a:pt x="0" y="0"/>
                </a:moveTo>
                <a:lnTo>
                  <a:pt x="4567569" y="0"/>
                </a:lnTo>
                <a:lnTo>
                  <a:pt x="4567569" y="4567570"/>
                </a:lnTo>
                <a:lnTo>
                  <a:pt x="0" y="4567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10073435"/>
            <a:ext cx="18288000" cy="213565"/>
            <a:chOff x="0" y="0"/>
            <a:chExt cx="4816593" cy="56248"/>
          </a:xfrm>
        </p:grpSpPr>
        <p:sp>
          <p:nvSpPr>
            <p:cNvPr id="4" name="Freeform 4"/>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5" name="TextBox 5"/>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3620519">
            <a:off x="16190612" y="-385444"/>
            <a:ext cx="2439080" cy="4207555"/>
          </a:xfrm>
          <a:custGeom>
            <a:avLst/>
            <a:gdLst/>
            <a:ahLst/>
            <a:cxnLst/>
            <a:rect l="l" t="t" r="r" b="b"/>
            <a:pathLst>
              <a:path w="2439080" h="4207555">
                <a:moveTo>
                  <a:pt x="0" y="0"/>
                </a:moveTo>
                <a:lnTo>
                  <a:pt x="2439080" y="0"/>
                </a:lnTo>
                <a:lnTo>
                  <a:pt x="2439080" y="4207555"/>
                </a:lnTo>
                <a:lnTo>
                  <a:pt x="0" y="4207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0" y="0"/>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617725" y="8877554"/>
            <a:ext cx="962217" cy="962217"/>
          </a:xfrm>
          <a:custGeom>
            <a:avLst/>
            <a:gdLst/>
            <a:ahLst/>
            <a:cxnLst/>
            <a:rect l="l" t="t" r="r" b="b"/>
            <a:pathLst>
              <a:path w="962217" h="962217">
                <a:moveTo>
                  <a:pt x="0" y="0"/>
                </a:moveTo>
                <a:lnTo>
                  <a:pt x="962217" y="0"/>
                </a:lnTo>
                <a:lnTo>
                  <a:pt x="962217" y="962217"/>
                </a:lnTo>
                <a:lnTo>
                  <a:pt x="0" y="9622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3579942" y="8538348"/>
            <a:ext cx="456551" cy="456551"/>
          </a:xfrm>
          <a:custGeom>
            <a:avLst/>
            <a:gdLst/>
            <a:ahLst/>
            <a:cxnLst/>
            <a:rect l="l" t="t" r="r" b="b"/>
            <a:pathLst>
              <a:path w="456551" h="456551">
                <a:moveTo>
                  <a:pt x="0" y="0"/>
                </a:moveTo>
                <a:lnTo>
                  <a:pt x="456551" y="0"/>
                </a:lnTo>
                <a:lnTo>
                  <a:pt x="456551" y="456551"/>
                </a:lnTo>
                <a:lnTo>
                  <a:pt x="0" y="4565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4213010" y="751673"/>
            <a:ext cx="9861980" cy="1120775"/>
          </a:xfrm>
          <a:prstGeom prst="rect">
            <a:avLst/>
          </a:prstGeom>
        </p:spPr>
        <p:txBody>
          <a:bodyPr lIns="0" tIns="0" rIns="0" bIns="0" rtlCol="0" anchor="t">
            <a:spAutoFit/>
          </a:bodyPr>
          <a:lstStyle/>
          <a:p>
            <a:pPr algn="ctr">
              <a:lnSpc>
                <a:spcPts val="9100"/>
              </a:lnSpc>
            </a:pPr>
            <a:r>
              <a:rPr lang="en-US" sz="6500">
                <a:solidFill>
                  <a:srgbClr val="004AAD"/>
                </a:solidFill>
                <a:latin typeface="Glacial Indifference Bold"/>
              </a:rPr>
              <a:t>Tahapan Pengerjaan</a:t>
            </a:r>
          </a:p>
        </p:txBody>
      </p:sp>
      <p:grpSp>
        <p:nvGrpSpPr>
          <p:cNvPr id="13" name="Group 13"/>
          <p:cNvGrpSpPr/>
          <p:nvPr/>
        </p:nvGrpSpPr>
        <p:grpSpPr>
          <a:xfrm>
            <a:off x="3274422" y="4323373"/>
            <a:ext cx="9095689" cy="1640254"/>
            <a:chOff x="0" y="0"/>
            <a:chExt cx="12127585" cy="2187006"/>
          </a:xfrm>
        </p:grpSpPr>
        <p:grpSp>
          <p:nvGrpSpPr>
            <p:cNvPr id="14" name="Group 14"/>
            <p:cNvGrpSpPr/>
            <p:nvPr/>
          </p:nvGrpSpPr>
          <p:grpSpPr>
            <a:xfrm>
              <a:off x="3642406" y="0"/>
              <a:ext cx="4374012" cy="2187006"/>
              <a:chOff x="0" y="0"/>
              <a:chExt cx="812800" cy="406400"/>
            </a:xfrm>
          </p:grpSpPr>
          <p:sp>
            <p:nvSpPr>
              <p:cNvPr id="15" name="Freeform 15"/>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BFDDD2"/>
              </a:solidFill>
            </p:spPr>
          </p:sp>
          <p:sp>
            <p:nvSpPr>
              <p:cNvPr id="16" name="TextBox 16"/>
              <p:cNvSpPr txBox="1"/>
              <p:nvPr/>
            </p:nvSpPr>
            <p:spPr>
              <a:xfrm>
                <a:off x="177800" y="-38100"/>
                <a:ext cx="558800" cy="444500"/>
              </a:xfrm>
              <a:prstGeom prst="rect">
                <a:avLst/>
              </a:prstGeom>
            </p:spPr>
            <p:txBody>
              <a:bodyPr lIns="43043" tIns="43043" rIns="43043" bIns="43043" rtlCol="0" anchor="ctr"/>
              <a:lstStyle/>
              <a:p>
                <a:pPr algn="ctr">
                  <a:lnSpc>
                    <a:spcPts val="2660"/>
                  </a:lnSpc>
                </a:pPr>
                <a:endParaRPr/>
              </a:p>
            </p:txBody>
          </p:sp>
        </p:grpSp>
        <p:sp>
          <p:nvSpPr>
            <p:cNvPr id="17" name="TextBox 17"/>
            <p:cNvSpPr txBox="1"/>
            <p:nvPr/>
          </p:nvSpPr>
          <p:spPr>
            <a:xfrm>
              <a:off x="4515832" y="1205913"/>
              <a:ext cx="3827528" cy="583856"/>
            </a:xfrm>
            <a:prstGeom prst="rect">
              <a:avLst/>
            </a:prstGeom>
          </p:spPr>
          <p:txBody>
            <a:bodyPr lIns="0" tIns="0" rIns="0" bIns="0" rtlCol="0" anchor="t">
              <a:spAutoFit/>
            </a:bodyPr>
            <a:lstStyle/>
            <a:p>
              <a:pPr>
                <a:lnSpc>
                  <a:spcPts val="3660"/>
                </a:lnSpc>
              </a:pPr>
              <a:r>
                <a:rPr lang="en-US" sz="2614">
                  <a:solidFill>
                    <a:srgbClr val="000000"/>
                  </a:solidFill>
                  <a:latin typeface="Glacial Indifference Bold"/>
                </a:rPr>
                <a:t>Stopwords</a:t>
              </a:r>
            </a:p>
          </p:txBody>
        </p:sp>
        <p:grpSp>
          <p:nvGrpSpPr>
            <p:cNvPr id="18" name="Group 18"/>
            <p:cNvGrpSpPr/>
            <p:nvPr/>
          </p:nvGrpSpPr>
          <p:grpSpPr>
            <a:xfrm>
              <a:off x="7284812" y="0"/>
              <a:ext cx="4374012" cy="2187006"/>
              <a:chOff x="0" y="0"/>
              <a:chExt cx="812800" cy="406400"/>
            </a:xfrm>
          </p:grpSpPr>
          <p:sp>
            <p:nvSpPr>
              <p:cNvPr id="19" name="Freeform 19"/>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D9D9D9"/>
              </a:solidFill>
            </p:spPr>
          </p:sp>
          <p:sp>
            <p:nvSpPr>
              <p:cNvPr id="20" name="TextBox 20"/>
              <p:cNvSpPr txBox="1"/>
              <p:nvPr/>
            </p:nvSpPr>
            <p:spPr>
              <a:xfrm>
                <a:off x="177800" y="-38100"/>
                <a:ext cx="558800" cy="444500"/>
              </a:xfrm>
              <a:prstGeom prst="rect">
                <a:avLst/>
              </a:prstGeom>
            </p:spPr>
            <p:txBody>
              <a:bodyPr lIns="43043" tIns="43043" rIns="43043" bIns="43043" rtlCol="0" anchor="ctr"/>
              <a:lstStyle/>
              <a:p>
                <a:pPr algn="ctr">
                  <a:lnSpc>
                    <a:spcPts val="2660"/>
                  </a:lnSpc>
                </a:pPr>
                <a:endParaRPr/>
              </a:p>
            </p:txBody>
          </p:sp>
        </p:grpSp>
        <p:grpSp>
          <p:nvGrpSpPr>
            <p:cNvPr id="21" name="Group 21"/>
            <p:cNvGrpSpPr/>
            <p:nvPr/>
          </p:nvGrpSpPr>
          <p:grpSpPr>
            <a:xfrm>
              <a:off x="0" y="0"/>
              <a:ext cx="4374012" cy="2187006"/>
              <a:chOff x="0" y="0"/>
              <a:chExt cx="812800" cy="406400"/>
            </a:xfrm>
          </p:grpSpPr>
          <p:sp>
            <p:nvSpPr>
              <p:cNvPr id="22" name="Freeform 22"/>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5DA295"/>
              </a:solidFill>
            </p:spPr>
          </p:sp>
          <p:sp>
            <p:nvSpPr>
              <p:cNvPr id="23" name="TextBox 23"/>
              <p:cNvSpPr txBox="1"/>
              <p:nvPr/>
            </p:nvSpPr>
            <p:spPr>
              <a:xfrm>
                <a:off x="177800" y="-38100"/>
                <a:ext cx="558800" cy="444500"/>
              </a:xfrm>
              <a:prstGeom prst="rect">
                <a:avLst/>
              </a:prstGeom>
            </p:spPr>
            <p:txBody>
              <a:bodyPr lIns="43043" tIns="43043" rIns="43043" bIns="43043" rtlCol="0" anchor="ctr"/>
              <a:lstStyle/>
              <a:p>
                <a:pPr algn="ctr">
                  <a:lnSpc>
                    <a:spcPts val="2660"/>
                  </a:lnSpc>
                </a:pPr>
                <a:endParaRPr/>
              </a:p>
            </p:txBody>
          </p:sp>
        </p:grpSp>
        <p:sp>
          <p:nvSpPr>
            <p:cNvPr id="24" name="TextBox 24"/>
            <p:cNvSpPr txBox="1"/>
            <p:nvPr/>
          </p:nvSpPr>
          <p:spPr>
            <a:xfrm>
              <a:off x="999127" y="1179616"/>
              <a:ext cx="3801800" cy="583856"/>
            </a:xfrm>
            <a:prstGeom prst="rect">
              <a:avLst/>
            </a:prstGeom>
          </p:spPr>
          <p:txBody>
            <a:bodyPr lIns="0" tIns="0" rIns="0" bIns="0" rtlCol="0" anchor="t">
              <a:spAutoFit/>
            </a:bodyPr>
            <a:lstStyle/>
            <a:p>
              <a:pPr>
                <a:lnSpc>
                  <a:spcPts val="3660"/>
                </a:lnSpc>
              </a:pPr>
              <a:r>
                <a:rPr lang="en-US" sz="2614">
                  <a:solidFill>
                    <a:srgbClr val="000000"/>
                  </a:solidFill>
                  <a:latin typeface="Glacial Indifference Bold"/>
                </a:rPr>
                <a:t>Normalisasi</a:t>
              </a:r>
            </a:p>
          </p:txBody>
        </p:sp>
        <p:sp>
          <p:nvSpPr>
            <p:cNvPr id="25" name="TextBox 25"/>
            <p:cNvSpPr txBox="1"/>
            <p:nvPr/>
          </p:nvSpPr>
          <p:spPr>
            <a:xfrm>
              <a:off x="1177951" y="404025"/>
              <a:ext cx="3005924" cy="583855"/>
            </a:xfrm>
            <a:prstGeom prst="rect">
              <a:avLst/>
            </a:prstGeom>
          </p:spPr>
          <p:txBody>
            <a:bodyPr lIns="0" tIns="0" rIns="0" bIns="0" rtlCol="0" anchor="t">
              <a:spAutoFit/>
            </a:bodyPr>
            <a:lstStyle/>
            <a:p>
              <a:pPr>
                <a:lnSpc>
                  <a:spcPts val="3660"/>
                </a:lnSpc>
              </a:pPr>
              <a:r>
                <a:rPr lang="en-US" sz="2614">
                  <a:solidFill>
                    <a:srgbClr val="000000"/>
                  </a:solidFill>
                  <a:latin typeface="Glacial Indifference"/>
                </a:rPr>
                <a:t>Proses 4</a:t>
              </a:r>
            </a:p>
          </p:txBody>
        </p:sp>
        <p:sp>
          <p:nvSpPr>
            <p:cNvPr id="26" name="TextBox 26"/>
            <p:cNvSpPr txBox="1"/>
            <p:nvPr/>
          </p:nvSpPr>
          <p:spPr>
            <a:xfrm>
              <a:off x="4839936" y="444827"/>
              <a:ext cx="3005924" cy="583855"/>
            </a:xfrm>
            <a:prstGeom prst="rect">
              <a:avLst/>
            </a:prstGeom>
          </p:spPr>
          <p:txBody>
            <a:bodyPr lIns="0" tIns="0" rIns="0" bIns="0" rtlCol="0" anchor="t">
              <a:spAutoFit/>
            </a:bodyPr>
            <a:lstStyle/>
            <a:p>
              <a:pPr>
                <a:lnSpc>
                  <a:spcPts val="3660"/>
                </a:lnSpc>
              </a:pPr>
              <a:r>
                <a:rPr lang="en-US" sz="2614">
                  <a:solidFill>
                    <a:srgbClr val="000000"/>
                  </a:solidFill>
                  <a:latin typeface="Glacial Indifference"/>
                </a:rPr>
                <a:t>Proses 5</a:t>
              </a:r>
            </a:p>
          </p:txBody>
        </p:sp>
        <p:sp>
          <p:nvSpPr>
            <p:cNvPr id="27" name="TextBox 27"/>
            <p:cNvSpPr txBox="1"/>
            <p:nvPr/>
          </p:nvSpPr>
          <p:spPr>
            <a:xfrm>
              <a:off x="8485179" y="468846"/>
              <a:ext cx="3005924" cy="583855"/>
            </a:xfrm>
            <a:prstGeom prst="rect">
              <a:avLst/>
            </a:prstGeom>
          </p:spPr>
          <p:txBody>
            <a:bodyPr lIns="0" tIns="0" rIns="0" bIns="0" rtlCol="0" anchor="t">
              <a:spAutoFit/>
            </a:bodyPr>
            <a:lstStyle/>
            <a:p>
              <a:pPr>
                <a:lnSpc>
                  <a:spcPts val="3660"/>
                </a:lnSpc>
              </a:pPr>
              <a:r>
                <a:rPr lang="en-US" sz="2614">
                  <a:solidFill>
                    <a:srgbClr val="000000"/>
                  </a:solidFill>
                  <a:latin typeface="Glacial Indifference"/>
                </a:rPr>
                <a:t>Proses 6</a:t>
              </a:r>
            </a:p>
          </p:txBody>
        </p:sp>
        <p:sp>
          <p:nvSpPr>
            <p:cNvPr id="28" name="TextBox 28"/>
            <p:cNvSpPr txBox="1"/>
            <p:nvPr/>
          </p:nvSpPr>
          <p:spPr>
            <a:xfrm>
              <a:off x="8325785" y="1229932"/>
              <a:ext cx="3801800" cy="583856"/>
            </a:xfrm>
            <a:prstGeom prst="rect">
              <a:avLst/>
            </a:prstGeom>
          </p:spPr>
          <p:txBody>
            <a:bodyPr lIns="0" tIns="0" rIns="0" bIns="0" rtlCol="0" anchor="t">
              <a:spAutoFit/>
            </a:bodyPr>
            <a:lstStyle/>
            <a:p>
              <a:pPr>
                <a:lnSpc>
                  <a:spcPts val="3660"/>
                </a:lnSpc>
              </a:pPr>
              <a:r>
                <a:rPr lang="en-US" sz="2614">
                  <a:solidFill>
                    <a:srgbClr val="000000"/>
                  </a:solidFill>
                  <a:latin typeface="Glacial Indifference Bold"/>
                </a:rPr>
                <a:t>Stemming</a:t>
              </a:r>
            </a:p>
          </p:txBody>
        </p:sp>
      </p:grpSp>
      <p:grpSp>
        <p:nvGrpSpPr>
          <p:cNvPr id="29" name="Group 29"/>
          <p:cNvGrpSpPr/>
          <p:nvPr/>
        </p:nvGrpSpPr>
        <p:grpSpPr>
          <a:xfrm>
            <a:off x="6931931" y="2426422"/>
            <a:ext cx="3280509" cy="1640254"/>
            <a:chOff x="0" y="0"/>
            <a:chExt cx="812800" cy="406400"/>
          </a:xfrm>
        </p:grpSpPr>
        <p:sp>
          <p:nvSpPr>
            <p:cNvPr id="30" name="Freeform 30"/>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5DA295"/>
            </a:solidFill>
          </p:spPr>
        </p:sp>
        <p:sp>
          <p:nvSpPr>
            <p:cNvPr id="31" name="TextBox 31"/>
            <p:cNvSpPr txBox="1"/>
            <p:nvPr/>
          </p:nvSpPr>
          <p:spPr>
            <a:xfrm>
              <a:off x="177800" y="-38100"/>
              <a:ext cx="558800" cy="444500"/>
            </a:xfrm>
            <a:prstGeom prst="rect">
              <a:avLst/>
            </a:prstGeom>
          </p:spPr>
          <p:txBody>
            <a:bodyPr lIns="43043" tIns="43043" rIns="43043" bIns="43043" rtlCol="0" anchor="ctr"/>
            <a:lstStyle/>
            <a:p>
              <a:pPr algn="ctr">
                <a:lnSpc>
                  <a:spcPts val="2660"/>
                </a:lnSpc>
              </a:pPr>
              <a:endParaRPr/>
            </a:p>
          </p:txBody>
        </p:sp>
      </p:grpSp>
      <p:sp>
        <p:nvSpPr>
          <p:cNvPr id="32" name="TextBox 32"/>
          <p:cNvSpPr txBox="1"/>
          <p:nvPr/>
        </p:nvSpPr>
        <p:spPr>
          <a:xfrm>
            <a:off x="7832207" y="2745754"/>
            <a:ext cx="2474195" cy="452179"/>
          </a:xfrm>
          <a:prstGeom prst="rect">
            <a:avLst/>
          </a:prstGeom>
        </p:spPr>
        <p:txBody>
          <a:bodyPr lIns="0" tIns="0" rIns="0" bIns="0" rtlCol="0" anchor="t">
            <a:spAutoFit/>
          </a:bodyPr>
          <a:lstStyle/>
          <a:p>
            <a:pPr>
              <a:lnSpc>
                <a:spcPts val="3660"/>
              </a:lnSpc>
            </a:pPr>
            <a:r>
              <a:rPr lang="en-US" sz="2614">
                <a:solidFill>
                  <a:srgbClr val="000000"/>
                </a:solidFill>
                <a:latin typeface="Glacial Indifference"/>
              </a:rPr>
              <a:t>Proses 3</a:t>
            </a:r>
          </a:p>
        </p:txBody>
      </p:sp>
      <p:sp>
        <p:nvSpPr>
          <p:cNvPr id="33" name="TextBox 33"/>
          <p:cNvSpPr txBox="1"/>
          <p:nvPr/>
        </p:nvSpPr>
        <p:spPr>
          <a:xfrm>
            <a:off x="7823956" y="3317855"/>
            <a:ext cx="2903837" cy="452179"/>
          </a:xfrm>
          <a:prstGeom prst="rect">
            <a:avLst/>
          </a:prstGeom>
        </p:spPr>
        <p:txBody>
          <a:bodyPr lIns="0" tIns="0" rIns="0" bIns="0" rtlCol="0" anchor="t">
            <a:spAutoFit/>
          </a:bodyPr>
          <a:lstStyle/>
          <a:p>
            <a:pPr>
              <a:lnSpc>
                <a:spcPts val="3660"/>
              </a:lnSpc>
            </a:pPr>
            <a:r>
              <a:rPr lang="en-US" sz="2614">
                <a:solidFill>
                  <a:srgbClr val="000000"/>
                </a:solidFill>
                <a:latin typeface="Glacial Indifference Bold"/>
              </a:rPr>
              <a:t>Tokenisasi </a:t>
            </a:r>
          </a:p>
        </p:txBody>
      </p:sp>
      <p:grpSp>
        <p:nvGrpSpPr>
          <p:cNvPr id="34" name="Group 34"/>
          <p:cNvGrpSpPr/>
          <p:nvPr/>
        </p:nvGrpSpPr>
        <p:grpSpPr>
          <a:xfrm>
            <a:off x="4732953" y="6256374"/>
            <a:ext cx="3611895" cy="1640254"/>
            <a:chOff x="0" y="0"/>
            <a:chExt cx="4815861" cy="2187006"/>
          </a:xfrm>
        </p:grpSpPr>
        <p:grpSp>
          <p:nvGrpSpPr>
            <p:cNvPr id="35" name="Group 35"/>
            <p:cNvGrpSpPr/>
            <p:nvPr/>
          </p:nvGrpSpPr>
          <p:grpSpPr>
            <a:xfrm>
              <a:off x="0" y="0"/>
              <a:ext cx="4374012" cy="2187006"/>
              <a:chOff x="0" y="0"/>
              <a:chExt cx="812800" cy="406400"/>
            </a:xfrm>
          </p:grpSpPr>
          <p:sp>
            <p:nvSpPr>
              <p:cNvPr id="36" name="Freeform 36"/>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5DA295"/>
              </a:solidFill>
            </p:spPr>
          </p:sp>
          <p:sp>
            <p:nvSpPr>
              <p:cNvPr id="37" name="TextBox 37"/>
              <p:cNvSpPr txBox="1"/>
              <p:nvPr/>
            </p:nvSpPr>
            <p:spPr>
              <a:xfrm>
                <a:off x="177800" y="-38100"/>
                <a:ext cx="558800" cy="444500"/>
              </a:xfrm>
              <a:prstGeom prst="rect">
                <a:avLst/>
              </a:prstGeom>
            </p:spPr>
            <p:txBody>
              <a:bodyPr lIns="43043" tIns="43043" rIns="43043" bIns="43043" rtlCol="0" anchor="ctr"/>
              <a:lstStyle/>
              <a:p>
                <a:pPr algn="ctr">
                  <a:lnSpc>
                    <a:spcPts val="2660"/>
                  </a:lnSpc>
                </a:pPr>
                <a:endParaRPr/>
              </a:p>
            </p:txBody>
          </p:sp>
        </p:grpSp>
        <p:sp>
          <p:nvSpPr>
            <p:cNvPr id="38" name="TextBox 38"/>
            <p:cNvSpPr txBox="1"/>
            <p:nvPr/>
          </p:nvSpPr>
          <p:spPr>
            <a:xfrm>
              <a:off x="1200367" y="444827"/>
              <a:ext cx="3298927" cy="583855"/>
            </a:xfrm>
            <a:prstGeom prst="rect">
              <a:avLst/>
            </a:prstGeom>
          </p:spPr>
          <p:txBody>
            <a:bodyPr lIns="0" tIns="0" rIns="0" bIns="0" rtlCol="0" anchor="t">
              <a:spAutoFit/>
            </a:bodyPr>
            <a:lstStyle/>
            <a:p>
              <a:pPr>
                <a:lnSpc>
                  <a:spcPts val="3660"/>
                </a:lnSpc>
              </a:pPr>
              <a:r>
                <a:rPr lang="en-US" sz="2614">
                  <a:solidFill>
                    <a:srgbClr val="000000"/>
                  </a:solidFill>
                  <a:latin typeface="Glacial Indifference"/>
                </a:rPr>
                <a:t>Proses 8</a:t>
              </a:r>
            </a:p>
          </p:txBody>
        </p:sp>
        <p:sp>
          <p:nvSpPr>
            <p:cNvPr id="39" name="TextBox 39"/>
            <p:cNvSpPr txBox="1"/>
            <p:nvPr/>
          </p:nvSpPr>
          <p:spPr>
            <a:xfrm>
              <a:off x="988333" y="1179616"/>
              <a:ext cx="3827528" cy="533073"/>
            </a:xfrm>
            <a:prstGeom prst="rect">
              <a:avLst/>
            </a:prstGeom>
          </p:spPr>
          <p:txBody>
            <a:bodyPr lIns="0" tIns="0" rIns="0" bIns="0" rtlCol="0" anchor="t">
              <a:spAutoFit/>
            </a:bodyPr>
            <a:lstStyle/>
            <a:p>
              <a:pPr>
                <a:lnSpc>
                  <a:spcPts val="3337"/>
                </a:lnSpc>
              </a:pPr>
              <a:r>
                <a:rPr lang="en-US" sz="2383">
                  <a:solidFill>
                    <a:srgbClr val="000000"/>
                  </a:solidFill>
                  <a:latin typeface="Glacial Indifference Bold"/>
                </a:rPr>
                <a:t>Melatih Model</a:t>
              </a:r>
            </a:p>
          </p:txBody>
        </p:sp>
      </p:grpSp>
      <p:grpSp>
        <p:nvGrpSpPr>
          <p:cNvPr id="40" name="Group 40"/>
          <p:cNvGrpSpPr/>
          <p:nvPr/>
        </p:nvGrpSpPr>
        <p:grpSpPr>
          <a:xfrm>
            <a:off x="12902098" y="6270633"/>
            <a:ext cx="3280509" cy="1640254"/>
            <a:chOff x="0" y="0"/>
            <a:chExt cx="812800" cy="406400"/>
          </a:xfrm>
        </p:grpSpPr>
        <p:sp>
          <p:nvSpPr>
            <p:cNvPr id="41" name="Freeform 41"/>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5DA295"/>
            </a:solidFill>
          </p:spPr>
        </p:sp>
        <p:sp>
          <p:nvSpPr>
            <p:cNvPr id="42" name="TextBox 42"/>
            <p:cNvSpPr txBox="1"/>
            <p:nvPr/>
          </p:nvSpPr>
          <p:spPr>
            <a:xfrm>
              <a:off x="177800" y="-38100"/>
              <a:ext cx="558800" cy="444500"/>
            </a:xfrm>
            <a:prstGeom prst="rect">
              <a:avLst/>
            </a:prstGeom>
          </p:spPr>
          <p:txBody>
            <a:bodyPr lIns="43043" tIns="43043" rIns="43043" bIns="43043" rtlCol="0" anchor="ctr"/>
            <a:lstStyle/>
            <a:p>
              <a:pPr algn="ctr">
                <a:lnSpc>
                  <a:spcPts val="2660"/>
                </a:lnSpc>
              </a:pPr>
              <a:endParaRPr/>
            </a:p>
          </p:txBody>
        </p:sp>
      </p:grpSp>
      <p:grpSp>
        <p:nvGrpSpPr>
          <p:cNvPr id="43" name="Group 43"/>
          <p:cNvGrpSpPr/>
          <p:nvPr/>
        </p:nvGrpSpPr>
        <p:grpSpPr>
          <a:xfrm>
            <a:off x="10152628" y="6270633"/>
            <a:ext cx="3280509" cy="1640254"/>
            <a:chOff x="0" y="0"/>
            <a:chExt cx="812800" cy="406400"/>
          </a:xfrm>
        </p:grpSpPr>
        <p:sp>
          <p:nvSpPr>
            <p:cNvPr id="44" name="Freeform 4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D9D9D9"/>
            </a:solidFill>
          </p:spPr>
        </p:sp>
        <p:sp>
          <p:nvSpPr>
            <p:cNvPr id="45" name="TextBox 45"/>
            <p:cNvSpPr txBox="1"/>
            <p:nvPr/>
          </p:nvSpPr>
          <p:spPr>
            <a:xfrm>
              <a:off x="177800" y="-38100"/>
              <a:ext cx="558800" cy="444500"/>
            </a:xfrm>
            <a:prstGeom prst="rect">
              <a:avLst/>
            </a:prstGeom>
          </p:spPr>
          <p:txBody>
            <a:bodyPr lIns="43043" tIns="43043" rIns="43043" bIns="43043" rtlCol="0" anchor="ctr"/>
            <a:lstStyle/>
            <a:p>
              <a:pPr algn="ctr">
                <a:lnSpc>
                  <a:spcPts val="2660"/>
                </a:lnSpc>
              </a:pPr>
              <a:endParaRPr/>
            </a:p>
          </p:txBody>
        </p:sp>
      </p:grpSp>
      <p:grpSp>
        <p:nvGrpSpPr>
          <p:cNvPr id="46" name="Group 46"/>
          <p:cNvGrpSpPr/>
          <p:nvPr/>
        </p:nvGrpSpPr>
        <p:grpSpPr>
          <a:xfrm>
            <a:off x="7447284" y="6270633"/>
            <a:ext cx="3280509" cy="1640254"/>
            <a:chOff x="0" y="0"/>
            <a:chExt cx="812800" cy="406400"/>
          </a:xfrm>
        </p:grpSpPr>
        <p:sp>
          <p:nvSpPr>
            <p:cNvPr id="47" name="Freeform 47"/>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BFDDD2"/>
            </a:solidFill>
          </p:spPr>
        </p:sp>
        <p:sp>
          <p:nvSpPr>
            <p:cNvPr id="48" name="TextBox 48"/>
            <p:cNvSpPr txBox="1"/>
            <p:nvPr/>
          </p:nvSpPr>
          <p:spPr>
            <a:xfrm>
              <a:off x="177800" y="-38100"/>
              <a:ext cx="558800" cy="444500"/>
            </a:xfrm>
            <a:prstGeom prst="rect">
              <a:avLst/>
            </a:prstGeom>
          </p:spPr>
          <p:txBody>
            <a:bodyPr lIns="43043" tIns="43043" rIns="43043" bIns="43043" rtlCol="0" anchor="ctr"/>
            <a:lstStyle/>
            <a:p>
              <a:pPr algn="ctr">
                <a:lnSpc>
                  <a:spcPts val="2660"/>
                </a:lnSpc>
              </a:pPr>
              <a:endParaRPr/>
            </a:p>
          </p:txBody>
        </p:sp>
      </p:grpSp>
      <p:sp>
        <p:nvSpPr>
          <p:cNvPr id="49" name="TextBox 49"/>
          <p:cNvSpPr txBox="1"/>
          <p:nvPr/>
        </p:nvSpPr>
        <p:spPr>
          <a:xfrm>
            <a:off x="11136875" y="6993710"/>
            <a:ext cx="2870646" cy="754673"/>
          </a:xfrm>
          <a:prstGeom prst="rect">
            <a:avLst/>
          </a:prstGeom>
        </p:spPr>
        <p:txBody>
          <a:bodyPr lIns="0" tIns="0" rIns="0" bIns="0" rtlCol="0" anchor="t">
            <a:spAutoFit/>
          </a:bodyPr>
          <a:lstStyle/>
          <a:p>
            <a:pPr>
              <a:lnSpc>
                <a:spcPts val="3014"/>
              </a:lnSpc>
            </a:pPr>
            <a:r>
              <a:rPr lang="en-US" sz="2153">
                <a:solidFill>
                  <a:srgbClr val="000000"/>
                </a:solidFill>
                <a:latin typeface="Glacial Indifference Bold"/>
              </a:rPr>
              <a:t>Implementasi </a:t>
            </a:r>
          </a:p>
          <a:p>
            <a:pPr>
              <a:lnSpc>
                <a:spcPts val="3014"/>
              </a:lnSpc>
            </a:pPr>
            <a:r>
              <a:rPr lang="en-US" sz="2153">
                <a:solidFill>
                  <a:srgbClr val="000000"/>
                </a:solidFill>
                <a:latin typeface="Glacial Indifference Bold"/>
              </a:rPr>
              <a:t>Model</a:t>
            </a:r>
          </a:p>
        </p:txBody>
      </p:sp>
      <p:sp>
        <p:nvSpPr>
          <p:cNvPr id="50" name="TextBox 50"/>
          <p:cNvSpPr txBox="1"/>
          <p:nvPr/>
        </p:nvSpPr>
        <p:spPr>
          <a:xfrm>
            <a:off x="8478392" y="6969152"/>
            <a:ext cx="2350858" cy="754673"/>
          </a:xfrm>
          <a:prstGeom prst="rect">
            <a:avLst/>
          </a:prstGeom>
        </p:spPr>
        <p:txBody>
          <a:bodyPr lIns="0" tIns="0" rIns="0" bIns="0" rtlCol="0" anchor="t">
            <a:spAutoFit/>
          </a:bodyPr>
          <a:lstStyle/>
          <a:p>
            <a:pPr>
              <a:lnSpc>
                <a:spcPts val="3014"/>
              </a:lnSpc>
            </a:pPr>
            <a:r>
              <a:rPr lang="en-US" sz="2153">
                <a:solidFill>
                  <a:srgbClr val="000000"/>
                </a:solidFill>
                <a:latin typeface="Glacial Indifference Bold"/>
              </a:rPr>
              <a:t>Mengevaluasi Model </a:t>
            </a:r>
          </a:p>
        </p:txBody>
      </p:sp>
      <p:sp>
        <p:nvSpPr>
          <p:cNvPr id="51" name="TextBox 51"/>
          <p:cNvSpPr txBox="1"/>
          <p:nvPr/>
        </p:nvSpPr>
        <p:spPr>
          <a:xfrm>
            <a:off x="8432204" y="6474035"/>
            <a:ext cx="2254443" cy="452179"/>
          </a:xfrm>
          <a:prstGeom prst="rect">
            <a:avLst/>
          </a:prstGeom>
        </p:spPr>
        <p:txBody>
          <a:bodyPr lIns="0" tIns="0" rIns="0" bIns="0" rtlCol="0" anchor="t">
            <a:spAutoFit/>
          </a:bodyPr>
          <a:lstStyle/>
          <a:p>
            <a:pPr>
              <a:lnSpc>
                <a:spcPts val="3660"/>
              </a:lnSpc>
            </a:pPr>
            <a:r>
              <a:rPr lang="en-US" sz="2614">
                <a:solidFill>
                  <a:srgbClr val="000000"/>
                </a:solidFill>
                <a:latin typeface="Glacial Indifference"/>
              </a:rPr>
              <a:t>Proses 9</a:t>
            </a:r>
          </a:p>
        </p:txBody>
      </p:sp>
      <p:sp>
        <p:nvSpPr>
          <p:cNvPr id="52" name="TextBox 52"/>
          <p:cNvSpPr txBox="1"/>
          <p:nvPr/>
        </p:nvSpPr>
        <p:spPr>
          <a:xfrm>
            <a:off x="11178694" y="6504636"/>
            <a:ext cx="2254443" cy="452179"/>
          </a:xfrm>
          <a:prstGeom prst="rect">
            <a:avLst/>
          </a:prstGeom>
        </p:spPr>
        <p:txBody>
          <a:bodyPr lIns="0" tIns="0" rIns="0" bIns="0" rtlCol="0" anchor="t">
            <a:spAutoFit/>
          </a:bodyPr>
          <a:lstStyle/>
          <a:p>
            <a:pPr>
              <a:lnSpc>
                <a:spcPts val="3660"/>
              </a:lnSpc>
            </a:pPr>
            <a:r>
              <a:rPr lang="en-US" sz="2614">
                <a:solidFill>
                  <a:srgbClr val="000000"/>
                </a:solidFill>
                <a:latin typeface="Glacial Indifference"/>
              </a:rPr>
              <a:t>Proses 10</a:t>
            </a:r>
          </a:p>
        </p:txBody>
      </p:sp>
      <p:sp>
        <p:nvSpPr>
          <p:cNvPr id="53" name="TextBox 53"/>
          <p:cNvSpPr txBox="1"/>
          <p:nvPr/>
        </p:nvSpPr>
        <p:spPr>
          <a:xfrm>
            <a:off x="13870049" y="6491066"/>
            <a:ext cx="2474195" cy="452179"/>
          </a:xfrm>
          <a:prstGeom prst="rect">
            <a:avLst/>
          </a:prstGeom>
        </p:spPr>
        <p:txBody>
          <a:bodyPr lIns="0" tIns="0" rIns="0" bIns="0" rtlCol="0" anchor="t">
            <a:spAutoFit/>
          </a:bodyPr>
          <a:lstStyle/>
          <a:p>
            <a:pPr>
              <a:lnSpc>
                <a:spcPts val="3660"/>
              </a:lnSpc>
            </a:pPr>
            <a:r>
              <a:rPr lang="en-US" sz="2614">
                <a:solidFill>
                  <a:srgbClr val="000000"/>
                </a:solidFill>
                <a:latin typeface="Glacial Indifference"/>
              </a:rPr>
              <a:t>Proses 11</a:t>
            </a:r>
          </a:p>
        </p:txBody>
      </p:sp>
      <p:sp>
        <p:nvSpPr>
          <p:cNvPr id="54" name="TextBox 54"/>
          <p:cNvSpPr txBox="1"/>
          <p:nvPr/>
        </p:nvSpPr>
        <p:spPr>
          <a:xfrm>
            <a:off x="13851987" y="6993710"/>
            <a:ext cx="2870646" cy="782018"/>
          </a:xfrm>
          <a:prstGeom prst="rect">
            <a:avLst/>
          </a:prstGeom>
        </p:spPr>
        <p:txBody>
          <a:bodyPr lIns="0" tIns="0" rIns="0" bIns="0" rtlCol="0" anchor="t">
            <a:spAutoFit/>
          </a:bodyPr>
          <a:lstStyle/>
          <a:p>
            <a:pPr>
              <a:lnSpc>
                <a:spcPts val="3122"/>
              </a:lnSpc>
            </a:pPr>
            <a:r>
              <a:rPr lang="en-US" sz="2230">
                <a:solidFill>
                  <a:srgbClr val="000000"/>
                </a:solidFill>
                <a:latin typeface="Glacial Indifference Bold"/>
              </a:rPr>
              <a:t>Visualisasi </a:t>
            </a:r>
          </a:p>
          <a:p>
            <a:pPr>
              <a:lnSpc>
                <a:spcPts val="3122"/>
              </a:lnSpc>
            </a:pPr>
            <a:r>
              <a:rPr lang="en-US" sz="2230">
                <a:solidFill>
                  <a:srgbClr val="000000"/>
                </a:solidFill>
                <a:latin typeface="Glacial Indifference Bold"/>
              </a:rPr>
              <a:t>data</a:t>
            </a:r>
          </a:p>
        </p:txBody>
      </p:sp>
      <p:grpSp>
        <p:nvGrpSpPr>
          <p:cNvPr id="55" name="Group 55"/>
          <p:cNvGrpSpPr/>
          <p:nvPr/>
        </p:nvGrpSpPr>
        <p:grpSpPr>
          <a:xfrm>
            <a:off x="1336325" y="2457023"/>
            <a:ext cx="3280509" cy="1640254"/>
            <a:chOff x="0" y="0"/>
            <a:chExt cx="812800" cy="406400"/>
          </a:xfrm>
        </p:grpSpPr>
        <p:sp>
          <p:nvSpPr>
            <p:cNvPr id="56" name="Freeform 56"/>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5DA295"/>
            </a:solidFill>
          </p:spPr>
        </p:sp>
        <p:sp>
          <p:nvSpPr>
            <p:cNvPr id="57" name="TextBox 57"/>
            <p:cNvSpPr txBox="1"/>
            <p:nvPr/>
          </p:nvSpPr>
          <p:spPr>
            <a:xfrm>
              <a:off x="177800" y="-38100"/>
              <a:ext cx="558800" cy="444500"/>
            </a:xfrm>
            <a:prstGeom prst="rect">
              <a:avLst/>
            </a:prstGeom>
          </p:spPr>
          <p:txBody>
            <a:bodyPr lIns="43043" tIns="43043" rIns="43043" bIns="43043" rtlCol="0" anchor="ctr"/>
            <a:lstStyle/>
            <a:p>
              <a:pPr algn="ctr">
                <a:lnSpc>
                  <a:spcPts val="2660"/>
                </a:lnSpc>
              </a:pPr>
              <a:endParaRPr/>
            </a:p>
          </p:txBody>
        </p:sp>
      </p:grpSp>
      <p:sp>
        <p:nvSpPr>
          <p:cNvPr id="58" name="TextBox 58"/>
          <p:cNvSpPr txBox="1"/>
          <p:nvPr/>
        </p:nvSpPr>
        <p:spPr>
          <a:xfrm>
            <a:off x="2219788" y="2745755"/>
            <a:ext cx="2254443" cy="452179"/>
          </a:xfrm>
          <a:prstGeom prst="rect">
            <a:avLst/>
          </a:prstGeom>
        </p:spPr>
        <p:txBody>
          <a:bodyPr lIns="0" tIns="0" rIns="0" bIns="0" rtlCol="0" anchor="t">
            <a:spAutoFit/>
          </a:bodyPr>
          <a:lstStyle/>
          <a:p>
            <a:pPr>
              <a:lnSpc>
                <a:spcPts val="3660"/>
              </a:lnSpc>
            </a:pPr>
            <a:r>
              <a:rPr lang="en-US" sz="2614">
                <a:solidFill>
                  <a:srgbClr val="000000"/>
                </a:solidFill>
                <a:latin typeface="Glacial Indifference"/>
              </a:rPr>
              <a:t>Proses 1</a:t>
            </a:r>
          </a:p>
        </p:txBody>
      </p:sp>
      <p:sp>
        <p:nvSpPr>
          <p:cNvPr id="59" name="TextBox 59"/>
          <p:cNvSpPr txBox="1"/>
          <p:nvPr/>
        </p:nvSpPr>
        <p:spPr>
          <a:xfrm>
            <a:off x="2202751" y="3229526"/>
            <a:ext cx="2414083" cy="782018"/>
          </a:xfrm>
          <a:prstGeom prst="rect">
            <a:avLst/>
          </a:prstGeom>
        </p:spPr>
        <p:txBody>
          <a:bodyPr lIns="0" tIns="0" rIns="0" bIns="0" rtlCol="0" anchor="t">
            <a:spAutoFit/>
          </a:bodyPr>
          <a:lstStyle/>
          <a:p>
            <a:pPr>
              <a:lnSpc>
                <a:spcPts val="3122"/>
              </a:lnSpc>
            </a:pPr>
            <a:r>
              <a:rPr lang="en-US" sz="2230">
                <a:solidFill>
                  <a:srgbClr val="000000"/>
                </a:solidFill>
                <a:latin typeface="Glacial Indifference Bold"/>
              </a:rPr>
              <a:t>Mengumpulkan Data</a:t>
            </a:r>
          </a:p>
        </p:txBody>
      </p:sp>
      <p:grpSp>
        <p:nvGrpSpPr>
          <p:cNvPr id="60" name="Group 60"/>
          <p:cNvGrpSpPr/>
          <p:nvPr/>
        </p:nvGrpSpPr>
        <p:grpSpPr>
          <a:xfrm>
            <a:off x="4222016" y="2457023"/>
            <a:ext cx="3280509" cy="1640254"/>
            <a:chOff x="0" y="0"/>
            <a:chExt cx="812800" cy="406400"/>
          </a:xfrm>
        </p:grpSpPr>
        <p:sp>
          <p:nvSpPr>
            <p:cNvPr id="61" name="Freeform 61"/>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D9D9D9"/>
            </a:solidFill>
          </p:spPr>
        </p:sp>
        <p:sp>
          <p:nvSpPr>
            <p:cNvPr id="62" name="TextBox 62"/>
            <p:cNvSpPr txBox="1"/>
            <p:nvPr/>
          </p:nvSpPr>
          <p:spPr>
            <a:xfrm>
              <a:off x="177800" y="-38100"/>
              <a:ext cx="558800" cy="444500"/>
            </a:xfrm>
            <a:prstGeom prst="rect">
              <a:avLst/>
            </a:prstGeom>
          </p:spPr>
          <p:txBody>
            <a:bodyPr lIns="43043" tIns="43043" rIns="43043" bIns="43043" rtlCol="0" anchor="ctr"/>
            <a:lstStyle/>
            <a:p>
              <a:pPr algn="ctr">
                <a:lnSpc>
                  <a:spcPts val="2660"/>
                </a:lnSpc>
              </a:pPr>
              <a:endParaRPr/>
            </a:p>
          </p:txBody>
        </p:sp>
      </p:grpSp>
      <p:sp>
        <p:nvSpPr>
          <p:cNvPr id="63" name="TextBox 63"/>
          <p:cNvSpPr txBox="1"/>
          <p:nvPr/>
        </p:nvSpPr>
        <p:spPr>
          <a:xfrm>
            <a:off x="5122291" y="2794370"/>
            <a:ext cx="2254443" cy="452179"/>
          </a:xfrm>
          <a:prstGeom prst="rect">
            <a:avLst/>
          </a:prstGeom>
        </p:spPr>
        <p:txBody>
          <a:bodyPr lIns="0" tIns="0" rIns="0" bIns="0" rtlCol="0" anchor="t">
            <a:spAutoFit/>
          </a:bodyPr>
          <a:lstStyle/>
          <a:p>
            <a:pPr>
              <a:lnSpc>
                <a:spcPts val="3660"/>
              </a:lnSpc>
            </a:pPr>
            <a:r>
              <a:rPr lang="en-US" sz="2614">
                <a:solidFill>
                  <a:srgbClr val="000000"/>
                </a:solidFill>
                <a:latin typeface="Glacial Indifference"/>
              </a:rPr>
              <a:t>Proses 2</a:t>
            </a:r>
          </a:p>
        </p:txBody>
      </p:sp>
      <p:sp>
        <p:nvSpPr>
          <p:cNvPr id="64" name="TextBox 64"/>
          <p:cNvSpPr txBox="1"/>
          <p:nvPr/>
        </p:nvSpPr>
        <p:spPr>
          <a:xfrm>
            <a:off x="4994494" y="3348457"/>
            <a:ext cx="2191898" cy="452179"/>
          </a:xfrm>
          <a:prstGeom prst="rect">
            <a:avLst/>
          </a:prstGeom>
        </p:spPr>
        <p:txBody>
          <a:bodyPr lIns="0" tIns="0" rIns="0" bIns="0" rtlCol="0" anchor="t">
            <a:spAutoFit/>
          </a:bodyPr>
          <a:lstStyle/>
          <a:p>
            <a:pPr>
              <a:lnSpc>
                <a:spcPts val="3660"/>
              </a:lnSpc>
            </a:pPr>
            <a:r>
              <a:rPr lang="en-US" sz="2614">
                <a:solidFill>
                  <a:srgbClr val="000000"/>
                </a:solidFill>
                <a:latin typeface="Glacial Indifference Bold"/>
              </a:rPr>
              <a:t>Casefolding</a:t>
            </a:r>
          </a:p>
        </p:txBody>
      </p:sp>
      <p:sp>
        <p:nvSpPr>
          <p:cNvPr id="65" name="TextBox 65"/>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03</a:t>
            </a:r>
          </a:p>
        </p:txBody>
      </p:sp>
      <p:sp>
        <p:nvSpPr>
          <p:cNvPr id="66" name="AutoShape 66"/>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67" name="TextBox 67"/>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grpSp>
        <p:nvGrpSpPr>
          <p:cNvPr id="68" name="Group 68"/>
          <p:cNvGrpSpPr/>
          <p:nvPr/>
        </p:nvGrpSpPr>
        <p:grpSpPr>
          <a:xfrm>
            <a:off x="11429915" y="4323373"/>
            <a:ext cx="3611895" cy="1640254"/>
            <a:chOff x="0" y="0"/>
            <a:chExt cx="4815861" cy="2187006"/>
          </a:xfrm>
        </p:grpSpPr>
        <p:grpSp>
          <p:nvGrpSpPr>
            <p:cNvPr id="69" name="Group 69"/>
            <p:cNvGrpSpPr/>
            <p:nvPr/>
          </p:nvGrpSpPr>
          <p:grpSpPr>
            <a:xfrm>
              <a:off x="0" y="0"/>
              <a:ext cx="4374012" cy="2187006"/>
              <a:chOff x="0" y="0"/>
              <a:chExt cx="812800" cy="406400"/>
            </a:xfrm>
          </p:grpSpPr>
          <p:sp>
            <p:nvSpPr>
              <p:cNvPr id="70" name="Freeform 70"/>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5DA295"/>
              </a:solidFill>
            </p:spPr>
          </p:sp>
          <p:sp>
            <p:nvSpPr>
              <p:cNvPr id="71" name="TextBox 71"/>
              <p:cNvSpPr txBox="1"/>
              <p:nvPr/>
            </p:nvSpPr>
            <p:spPr>
              <a:xfrm>
                <a:off x="177800" y="-38100"/>
                <a:ext cx="558800" cy="444500"/>
              </a:xfrm>
              <a:prstGeom prst="rect">
                <a:avLst/>
              </a:prstGeom>
            </p:spPr>
            <p:txBody>
              <a:bodyPr lIns="43043" tIns="43043" rIns="43043" bIns="43043" rtlCol="0" anchor="ctr"/>
              <a:lstStyle/>
              <a:p>
                <a:pPr algn="ctr">
                  <a:lnSpc>
                    <a:spcPts val="2660"/>
                  </a:lnSpc>
                </a:pPr>
                <a:endParaRPr/>
              </a:p>
            </p:txBody>
          </p:sp>
        </p:grpSp>
        <p:sp>
          <p:nvSpPr>
            <p:cNvPr id="72" name="TextBox 72"/>
            <p:cNvSpPr txBox="1"/>
            <p:nvPr/>
          </p:nvSpPr>
          <p:spPr>
            <a:xfrm>
              <a:off x="1200367" y="444827"/>
              <a:ext cx="3298927" cy="583855"/>
            </a:xfrm>
            <a:prstGeom prst="rect">
              <a:avLst/>
            </a:prstGeom>
          </p:spPr>
          <p:txBody>
            <a:bodyPr lIns="0" tIns="0" rIns="0" bIns="0" rtlCol="0" anchor="t">
              <a:spAutoFit/>
            </a:bodyPr>
            <a:lstStyle/>
            <a:p>
              <a:pPr>
                <a:lnSpc>
                  <a:spcPts val="3660"/>
                </a:lnSpc>
              </a:pPr>
              <a:r>
                <a:rPr lang="en-US" sz="2614" dirty="0">
                  <a:solidFill>
                    <a:srgbClr val="000000"/>
                  </a:solidFill>
                  <a:latin typeface="Glacial Indifference"/>
                </a:rPr>
                <a:t>Proses 7</a:t>
              </a:r>
            </a:p>
          </p:txBody>
        </p:sp>
        <p:sp>
          <p:nvSpPr>
            <p:cNvPr id="73" name="TextBox 73"/>
            <p:cNvSpPr txBox="1"/>
            <p:nvPr/>
          </p:nvSpPr>
          <p:spPr>
            <a:xfrm>
              <a:off x="988333" y="1189141"/>
              <a:ext cx="3827528" cy="503680"/>
            </a:xfrm>
            <a:prstGeom prst="rect">
              <a:avLst/>
            </a:prstGeom>
          </p:spPr>
          <p:txBody>
            <a:bodyPr lIns="0" tIns="0" rIns="0" bIns="0" rtlCol="0" anchor="t">
              <a:spAutoFit/>
            </a:bodyPr>
            <a:lstStyle/>
            <a:p>
              <a:pPr>
                <a:lnSpc>
                  <a:spcPts val="3197"/>
                </a:lnSpc>
              </a:pPr>
              <a:r>
                <a:rPr lang="en-US" sz="2283">
                  <a:solidFill>
                    <a:srgbClr val="000000"/>
                  </a:solidFill>
                  <a:latin typeface="Glacial Indifference Bold"/>
                </a:rPr>
                <a:t> Text prosesing</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0956" y="7210711"/>
            <a:ext cx="5973602" cy="5973602"/>
          </a:xfrm>
          <a:custGeom>
            <a:avLst/>
            <a:gdLst/>
            <a:ahLst/>
            <a:cxnLst/>
            <a:rect l="l" t="t" r="r" b="b"/>
            <a:pathLst>
              <a:path w="5973602" h="5973602">
                <a:moveTo>
                  <a:pt x="0" y="0"/>
                </a:moveTo>
                <a:lnTo>
                  <a:pt x="5973602" y="0"/>
                </a:lnTo>
                <a:lnTo>
                  <a:pt x="5973602" y="5973602"/>
                </a:lnTo>
                <a:lnTo>
                  <a:pt x="0" y="59736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10073435"/>
            <a:ext cx="18288000" cy="213565"/>
            <a:chOff x="0" y="0"/>
            <a:chExt cx="4816593" cy="56248"/>
          </a:xfrm>
        </p:grpSpPr>
        <p:sp>
          <p:nvSpPr>
            <p:cNvPr id="4" name="Freeform 4"/>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5" name="TextBox 5"/>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8288000" cy="213565"/>
            <a:chOff x="0" y="0"/>
            <a:chExt cx="4816593" cy="56248"/>
          </a:xfrm>
        </p:grpSpPr>
        <p:sp>
          <p:nvSpPr>
            <p:cNvPr id="7" name="Freeform 7"/>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8" name="TextBox 8"/>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a:off x="1589447" y="4750030"/>
            <a:ext cx="11329315" cy="0"/>
          </a:xfrm>
          <a:prstGeom prst="line">
            <a:avLst/>
          </a:prstGeom>
          <a:ln w="38100" cap="flat">
            <a:solidFill>
              <a:srgbClr val="5DA295"/>
            </a:solidFill>
            <a:prstDash val="solid"/>
            <a:headEnd type="none" w="sm" len="sm"/>
            <a:tailEnd type="none" w="sm" len="sm"/>
          </a:ln>
        </p:spPr>
      </p:sp>
      <p:sp>
        <p:nvSpPr>
          <p:cNvPr id="10" name="Freeform 10"/>
          <p:cNvSpPr/>
          <p:nvPr/>
        </p:nvSpPr>
        <p:spPr>
          <a:xfrm>
            <a:off x="4216103" y="8439436"/>
            <a:ext cx="1210872" cy="1210872"/>
          </a:xfrm>
          <a:custGeom>
            <a:avLst/>
            <a:gdLst/>
            <a:ahLst/>
            <a:cxnLst/>
            <a:rect l="l" t="t" r="r" b="b"/>
            <a:pathLst>
              <a:path w="1210872" h="1210872">
                <a:moveTo>
                  <a:pt x="0" y="0"/>
                </a:moveTo>
                <a:lnTo>
                  <a:pt x="1210873" y="0"/>
                </a:lnTo>
                <a:lnTo>
                  <a:pt x="1210873" y="1210872"/>
                </a:lnTo>
                <a:lnTo>
                  <a:pt x="0" y="1210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04</a:t>
            </a:r>
          </a:p>
        </p:txBody>
      </p:sp>
      <p:sp>
        <p:nvSpPr>
          <p:cNvPr id="12" name="AutoShape 12"/>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3" name="Freeform 13"/>
          <p:cNvSpPr/>
          <p:nvPr/>
        </p:nvSpPr>
        <p:spPr>
          <a:xfrm>
            <a:off x="16893853" y="567841"/>
            <a:ext cx="1082627" cy="1082627"/>
          </a:xfrm>
          <a:custGeom>
            <a:avLst/>
            <a:gdLst/>
            <a:ahLst/>
            <a:cxnLst/>
            <a:rect l="l" t="t" r="r" b="b"/>
            <a:pathLst>
              <a:path w="1082627" h="1082627">
                <a:moveTo>
                  <a:pt x="0" y="0"/>
                </a:moveTo>
                <a:lnTo>
                  <a:pt x="1082626" y="0"/>
                </a:lnTo>
                <a:lnTo>
                  <a:pt x="1082626" y="1082627"/>
                </a:lnTo>
                <a:lnTo>
                  <a:pt x="0" y="108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240901" y="1674313"/>
            <a:ext cx="11206951" cy="1193800"/>
          </a:xfrm>
          <a:prstGeom prst="rect">
            <a:avLst/>
          </a:prstGeom>
        </p:spPr>
        <p:txBody>
          <a:bodyPr lIns="0" tIns="0" rIns="0" bIns="0" rtlCol="0" anchor="t">
            <a:spAutoFit/>
          </a:bodyPr>
          <a:lstStyle/>
          <a:p>
            <a:pPr>
              <a:lnSpc>
                <a:spcPts val="9799"/>
              </a:lnSpc>
            </a:pPr>
            <a:r>
              <a:rPr lang="en-US" sz="6999">
                <a:solidFill>
                  <a:srgbClr val="004AAD"/>
                </a:solidFill>
                <a:latin typeface="Glacial Indifference Bold"/>
              </a:rPr>
              <a:t>Mengumpulkan Data</a:t>
            </a:r>
          </a:p>
        </p:txBody>
      </p:sp>
      <p:sp>
        <p:nvSpPr>
          <p:cNvPr id="15" name="TextBox 15"/>
          <p:cNvSpPr txBox="1"/>
          <p:nvPr/>
        </p:nvSpPr>
        <p:spPr>
          <a:xfrm>
            <a:off x="2697492" y="4015391"/>
            <a:ext cx="12939253" cy="1099820"/>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Pengambilan Data Twitter Menggunakan Tweet Harvest</a:t>
            </a:r>
          </a:p>
          <a:p>
            <a:pPr>
              <a:lnSpc>
                <a:spcPts val="4480"/>
              </a:lnSpc>
            </a:pPr>
            <a:endParaRPr lang="en-US" sz="3200">
              <a:solidFill>
                <a:srgbClr val="000000"/>
              </a:solidFill>
              <a:latin typeface="Glacial Indifference"/>
            </a:endParaRPr>
          </a:p>
        </p:txBody>
      </p:sp>
      <p:sp>
        <p:nvSpPr>
          <p:cNvPr id="16" name="TextBox 16"/>
          <p:cNvSpPr txBox="1"/>
          <p:nvPr/>
        </p:nvSpPr>
        <p:spPr>
          <a:xfrm>
            <a:off x="1445845" y="3648678"/>
            <a:ext cx="938336" cy="762001"/>
          </a:xfrm>
          <a:prstGeom prst="rect">
            <a:avLst/>
          </a:prstGeom>
        </p:spPr>
        <p:txBody>
          <a:bodyPr lIns="0" tIns="0" rIns="0" bIns="0" rtlCol="0" anchor="t">
            <a:spAutoFit/>
          </a:bodyPr>
          <a:lstStyle/>
          <a:p>
            <a:pPr algn="r">
              <a:lnSpc>
                <a:spcPts val="6299"/>
              </a:lnSpc>
            </a:pPr>
            <a:r>
              <a:rPr lang="en-US" sz="4499">
                <a:solidFill>
                  <a:srgbClr val="5DA295"/>
                </a:solidFill>
                <a:latin typeface="Glacial Indifference Bold"/>
              </a:rPr>
              <a:t>01.</a:t>
            </a:r>
          </a:p>
        </p:txBody>
      </p:sp>
      <p:sp>
        <p:nvSpPr>
          <p:cNvPr id="17" name="TextBox 17"/>
          <p:cNvSpPr txBox="1"/>
          <p:nvPr/>
        </p:nvSpPr>
        <p:spPr>
          <a:xfrm>
            <a:off x="2697492" y="3404236"/>
            <a:ext cx="3489679" cy="596900"/>
          </a:xfrm>
          <a:prstGeom prst="rect">
            <a:avLst/>
          </a:prstGeom>
        </p:spPr>
        <p:txBody>
          <a:bodyPr lIns="0" tIns="0" rIns="0" bIns="0" rtlCol="0" anchor="t">
            <a:spAutoFit/>
          </a:bodyPr>
          <a:lstStyle/>
          <a:p>
            <a:pPr>
              <a:lnSpc>
                <a:spcPts val="4899"/>
              </a:lnSpc>
            </a:pPr>
            <a:r>
              <a:rPr lang="en-US" sz="3499">
                <a:solidFill>
                  <a:srgbClr val="5DA295"/>
                </a:solidFill>
                <a:latin typeface="Glacial Indifference Bold"/>
              </a:rPr>
              <a:t>Data Twitter</a:t>
            </a:r>
          </a:p>
        </p:txBody>
      </p:sp>
      <p:sp>
        <p:nvSpPr>
          <p:cNvPr id="18" name="TextBox 18"/>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
        <p:nvSpPr>
          <p:cNvPr id="19" name="AutoShape 19"/>
          <p:cNvSpPr/>
          <p:nvPr/>
        </p:nvSpPr>
        <p:spPr>
          <a:xfrm>
            <a:off x="1589447" y="6254980"/>
            <a:ext cx="11329315" cy="0"/>
          </a:xfrm>
          <a:prstGeom prst="line">
            <a:avLst/>
          </a:prstGeom>
          <a:ln w="38100" cap="flat">
            <a:solidFill>
              <a:srgbClr val="5DA295"/>
            </a:solidFill>
            <a:prstDash val="solid"/>
            <a:headEnd type="none" w="sm" len="sm"/>
            <a:tailEnd type="none" w="sm" len="sm"/>
          </a:ln>
        </p:spPr>
      </p:sp>
      <p:sp>
        <p:nvSpPr>
          <p:cNvPr id="20" name="TextBox 20"/>
          <p:cNvSpPr txBox="1"/>
          <p:nvPr/>
        </p:nvSpPr>
        <p:spPr>
          <a:xfrm>
            <a:off x="2697492" y="5520341"/>
            <a:ext cx="12939253" cy="1661795"/>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 '@detikcom bayar pajak until:2023-11-14 since:2023-05-01'</a:t>
            </a:r>
          </a:p>
          <a:p>
            <a:pPr>
              <a:lnSpc>
                <a:spcPts val="4480"/>
              </a:lnSpc>
            </a:pPr>
            <a:endParaRPr lang="en-US" sz="3200">
              <a:solidFill>
                <a:srgbClr val="000000"/>
              </a:solidFill>
              <a:latin typeface="Glacial Indifference"/>
            </a:endParaRPr>
          </a:p>
          <a:p>
            <a:pPr>
              <a:lnSpc>
                <a:spcPts val="4480"/>
              </a:lnSpc>
            </a:pPr>
            <a:endParaRPr lang="en-US" sz="3200">
              <a:solidFill>
                <a:srgbClr val="000000"/>
              </a:solidFill>
              <a:latin typeface="Glacial Indifference"/>
            </a:endParaRPr>
          </a:p>
        </p:txBody>
      </p:sp>
      <p:sp>
        <p:nvSpPr>
          <p:cNvPr id="21" name="TextBox 21"/>
          <p:cNvSpPr txBox="1"/>
          <p:nvPr/>
        </p:nvSpPr>
        <p:spPr>
          <a:xfrm>
            <a:off x="1445845" y="5153628"/>
            <a:ext cx="938336" cy="762001"/>
          </a:xfrm>
          <a:prstGeom prst="rect">
            <a:avLst/>
          </a:prstGeom>
        </p:spPr>
        <p:txBody>
          <a:bodyPr lIns="0" tIns="0" rIns="0" bIns="0" rtlCol="0" anchor="t">
            <a:spAutoFit/>
          </a:bodyPr>
          <a:lstStyle/>
          <a:p>
            <a:pPr algn="r">
              <a:lnSpc>
                <a:spcPts val="6299"/>
              </a:lnSpc>
            </a:pPr>
            <a:r>
              <a:rPr lang="en-US" sz="4499">
                <a:solidFill>
                  <a:srgbClr val="5DA295"/>
                </a:solidFill>
                <a:latin typeface="Glacial Indifference Bold"/>
              </a:rPr>
              <a:t>02.</a:t>
            </a:r>
          </a:p>
        </p:txBody>
      </p:sp>
      <p:sp>
        <p:nvSpPr>
          <p:cNvPr id="22" name="TextBox 22"/>
          <p:cNvSpPr txBox="1"/>
          <p:nvPr/>
        </p:nvSpPr>
        <p:spPr>
          <a:xfrm>
            <a:off x="2697492" y="4909186"/>
            <a:ext cx="3489679" cy="596900"/>
          </a:xfrm>
          <a:prstGeom prst="rect">
            <a:avLst/>
          </a:prstGeom>
        </p:spPr>
        <p:txBody>
          <a:bodyPr lIns="0" tIns="0" rIns="0" bIns="0" rtlCol="0" anchor="t">
            <a:spAutoFit/>
          </a:bodyPr>
          <a:lstStyle/>
          <a:p>
            <a:pPr>
              <a:lnSpc>
                <a:spcPts val="4899"/>
              </a:lnSpc>
            </a:pPr>
            <a:r>
              <a:rPr lang="en-US" sz="3499">
                <a:solidFill>
                  <a:srgbClr val="5DA295"/>
                </a:solidFill>
                <a:latin typeface="Glacial Indifference Bold"/>
              </a:rPr>
              <a:t>Search_keyword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09529" y="2258324"/>
            <a:ext cx="6104024" cy="1047749"/>
          </a:xfrm>
          <a:prstGeom prst="rect">
            <a:avLst/>
          </a:prstGeom>
        </p:spPr>
        <p:txBody>
          <a:bodyPr lIns="0" tIns="0" rIns="0" bIns="0" rtlCol="0" anchor="t">
            <a:spAutoFit/>
          </a:bodyPr>
          <a:lstStyle/>
          <a:p>
            <a:pPr>
              <a:lnSpc>
                <a:spcPts val="8400"/>
              </a:lnSpc>
            </a:pPr>
            <a:r>
              <a:rPr lang="en-US" sz="6000">
                <a:solidFill>
                  <a:srgbClr val="239476"/>
                </a:solidFill>
                <a:latin typeface="Glacial Indifference Bold"/>
              </a:rPr>
              <a:t>Casefolding</a:t>
            </a:r>
          </a:p>
        </p:txBody>
      </p:sp>
      <p:sp>
        <p:nvSpPr>
          <p:cNvPr id="3" name="Freeform 3"/>
          <p:cNvSpPr/>
          <p:nvPr/>
        </p:nvSpPr>
        <p:spPr>
          <a:xfrm>
            <a:off x="389196" y="7453479"/>
            <a:ext cx="4072345" cy="4066842"/>
          </a:xfrm>
          <a:custGeom>
            <a:avLst/>
            <a:gdLst/>
            <a:ahLst/>
            <a:cxnLst/>
            <a:rect l="l" t="t" r="r" b="b"/>
            <a:pathLst>
              <a:path w="4072345" h="4066842">
                <a:moveTo>
                  <a:pt x="0" y="0"/>
                </a:moveTo>
                <a:lnTo>
                  <a:pt x="4072345" y="0"/>
                </a:lnTo>
                <a:lnTo>
                  <a:pt x="4072345" y="4066842"/>
                </a:lnTo>
                <a:lnTo>
                  <a:pt x="0" y="4066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V="1">
            <a:off x="15410452" y="0"/>
            <a:ext cx="4180831" cy="3386473"/>
          </a:xfrm>
          <a:custGeom>
            <a:avLst/>
            <a:gdLst/>
            <a:ahLst/>
            <a:cxnLst/>
            <a:rect l="l" t="t" r="r" b="b"/>
            <a:pathLst>
              <a:path w="4180831" h="3386473">
                <a:moveTo>
                  <a:pt x="0" y="3386473"/>
                </a:moveTo>
                <a:lnTo>
                  <a:pt x="4180831" y="3386473"/>
                </a:lnTo>
                <a:lnTo>
                  <a:pt x="4180831" y="0"/>
                </a:lnTo>
                <a:lnTo>
                  <a:pt x="0" y="0"/>
                </a:lnTo>
                <a:lnTo>
                  <a:pt x="0" y="3386473"/>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05</a:t>
            </a:r>
          </a:p>
        </p:txBody>
      </p:sp>
      <p:sp>
        <p:nvSpPr>
          <p:cNvPr id="9" name="AutoShape 9"/>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0" name="AutoShape 10"/>
          <p:cNvSpPr/>
          <p:nvPr/>
        </p:nvSpPr>
        <p:spPr>
          <a:xfrm flipV="1">
            <a:off x="8419338" y="2420173"/>
            <a:ext cx="33337" cy="6359369"/>
          </a:xfrm>
          <a:prstGeom prst="line">
            <a:avLst/>
          </a:prstGeom>
          <a:ln w="66675" cap="flat">
            <a:solidFill>
              <a:srgbClr val="5DA295"/>
            </a:solidFill>
            <a:prstDash val="solid"/>
            <a:headEnd type="none" w="sm" len="sm"/>
            <a:tailEnd type="none" w="sm" len="sm"/>
          </a:ln>
        </p:spPr>
      </p:sp>
      <p:sp>
        <p:nvSpPr>
          <p:cNvPr id="11" name="Freeform 11"/>
          <p:cNvSpPr/>
          <p:nvPr/>
        </p:nvSpPr>
        <p:spPr>
          <a:xfrm>
            <a:off x="4113856" y="6699355"/>
            <a:ext cx="1072583" cy="1072583"/>
          </a:xfrm>
          <a:custGeom>
            <a:avLst/>
            <a:gdLst/>
            <a:ahLst/>
            <a:cxnLst/>
            <a:rect l="l" t="t" r="r" b="b"/>
            <a:pathLst>
              <a:path w="1072583" h="1072583">
                <a:moveTo>
                  <a:pt x="0" y="0"/>
                </a:moveTo>
                <a:lnTo>
                  <a:pt x="1072584" y="0"/>
                </a:lnTo>
                <a:lnTo>
                  <a:pt x="1072584" y="1072583"/>
                </a:lnTo>
                <a:lnTo>
                  <a:pt x="0" y="10725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593621" y="465121"/>
            <a:ext cx="1792620" cy="1452022"/>
          </a:xfrm>
          <a:custGeom>
            <a:avLst/>
            <a:gdLst/>
            <a:ahLst/>
            <a:cxnLst/>
            <a:rect l="l" t="t" r="r" b="b"/>
            <a:pathLst>
              <a:path w="1792620" h="1452022">
                <a:moveTo>
                  <a:pt x="0" y="0"/>
                </a:moveTo>
                <a:lnTo>
                  <a:pt x="1792620" y="0"/>
                </a:lnTo>
                <a:lnTo>
                  <a:pt x="1792620" y="1452022"/>
                </a:lnTo>
                <a:lnTo>
                  <a:pt x="0" y="145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423322" y="7524974"/>
            <a:ext cx="4384217" cy="3551216"/>
          </a:xfrm>
          <a:custGeom>
            <a:avLst/>
            <a:gdLst/>
            <a:ahLst/>
            <a:cxnLst/>
            <a:rect l="l" t="t" r="r" b="b"/>
            <a:pathLst>
              <a:path w="4384217" h="3551216">
                <a:moveTo>
                  <a:pt x="0" y="0"/>
                </a:moveTo>
                <a:lnTo>
                  <a:pt x="4384217" y="0"/>
                </a:lnTo>
                <a:lnTo>
                  <a:pt x="4384217" y="3551216"/>
                </a:lnTo>
                <a:lnTo>
                  <a:pt x="0" y="3551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4" name="Group 14"/>
          <p:cNvGrpSpPr/>
          <p:nvPr/>
        </p:nvGrpSpPr>
        <p:grpSpPr>
          <a:xfrm>
            <a:off x="0" y="10073435"/>
            <a:ext cx="18288000" cy="213565"/>
            <a:chOff x="0" y="0"/>
            <a:chExt cx="4816593" cy="56248"/>
          </a:xfrm>
        </p:grpSpPr>
        <p:sp>
          <p:nvSpPr>
            <p:cNvPr id="15" name="Freeform 15"/>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16" name="TextBox 16"/>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140132" y="8102008"/>
            <a:ext cx="1140601" cy="1140601"/>
          </a:xfrm>
          <a:custGeom>
            <a:avLst/>
            <a:gdLst/>
            <a:ahLst/>
            <a:cxnLst/>
            <a:rect l="l" t="t" r="r" b="b"/>
            <a:pathLst>
              <a:path w="1140601" h="1140601">
                <a:moveTo>
                  <a:pt x="0" y="0"/>
                </a:moveTo>
                <a:lnTo>
                  <a:pt x="1140601" y="0"/>
                </a:lnTo>
                <a:lnTo>
                  <a:pt x="1140601" y="1140601"/>
                </a:lnTo>
                <a:lnTo>
                  <a:pt x="0" y="11406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1374430" y="3639448"/>
            <a:ext cx="7011571" cy="5140094"/>
          </a:xfrm>
          <a:custGeom>
            <a:avLst/>
            <a:gdLst/>
            <a:ahLst/>
            <a:cxnLst/>
            <a:rect l="l" t="t" r="r" b="b"/>
            <a:pathLst>
              <a:path w="7011571" h="5140094">
                <a:moveTo>
                  <a:pt x="0" y="0"/>
                </a:moveTo>
                <a:lnTo>
                  <a:pt x="7011571" y="0"/>
                </a:lnTo>
                <a:lnTo>
                  <a:pt x="7011571" y="5140094"/>
                </a:lnTo>
                <a:lnTo>
                  <a:pt x="0" y="5140094"/>
                </a:lnTo>
                <a:lnTo>
                  <a:pt x="0" y="0"/>
                </a:lnTo>
                <a:close/>
              </a:path>
            </a:pathLst>
          </a:custGeom>
          <a:blipFill>
            <a:blip r:embed="rId14"/>
            <a:stretch>
              <a:fillRect/>
            </a:stretch>
          </a:blipFill>
        </p:spPr>
      </p:sp>
      <p:sp>
        <p:nvSpPr>
          <p:cNvPr id="19" name="TextBox 19"/>
          <p:cNvSpPr txBox="1"/>
          <p:nvPr/>
        </p:nvSpPr>
        <p:spPr>
          <a:xfrm>
            <a:off x="9056939" y="2353564"/>
            <a:ext cx="7351080" cy="1180465"/>
          </a:xfrm>
          <a:prstGeom prst="rect">
            <a:avLst/>
          </a:prstGeom>
        </p:spPr>
        <p:txBody>
          <a:bodyPr lIns="0" tIns="0" rIns="0" bIns="0" rtlCol="0" anchor="t">
            <a:spAutoFit/>
          </a:bodyPr>
          <a:lstStyle/>
          <a:p>
            <a:pPr>
              <a:lnSpc>
                <a:spcPts val="4759"/>
              </a:lnSpc>
            </a:pPr>
            <a:r>
              <a:rPr lang="en-US" sz="3399">
                <a:solidFill>
                  <a:srgbClr val="000000"/>
                </a:solidFill>
                <a:latin typeface="Glacial Indifference"/>
              </a:rPr>
              <a:t>tahap ini akan terjadi beberapa proses antara lain adalah:</a:t>
            </a:r>
          </a:p>
        </p:txBody>
      </p:sp>
      <p:sp>
        <p:nvSpPr>
          <p:cNvPr id="20" name="TextBox 20"/>
          <p:cNvSpPr txBox="1"/>
          <p:nvPr/>
        </p:nvSpPr>
        <p:spPr>
          <a:xfrm>
            <a:off x="9056939" y="3496564"/>
            <a:ext cx="10534344"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Glacial Indifference"/>
              </a:rPr>
              <a:t>Mengonversi teks menjadi huruf kecil</a:t>
            </a:r>
          </a:p>
          <a:p>
            <a:pPr marL="734059" lvl="1" indent="-367030">
              <a:lnSpc>
                <a:spcPts val="4759"/>
              </a:lnSpc>
              <a:buFont typeface="Arial"/>
              <a:buChar char="•"/>
            </a:pPr>
            <a:r>
              <a:rPr lang="en-US" sz="3399">
                <a:solidFill>
                  <a:srgbClr val="000000"/>
                </a:solidFill>
                <a:latin typeface="Glacial Indifference"/>
              </a:rPr>
              <a:t>Menghapus teks diapit oleh tanda &lt;&gt;</a:t>
            </a:r>
          </a:p>
          <a:p>
            <a:pPr marL="734059" lvl="1" indent="-367030">
              <a:lnSpc>
                <a:spcPts val="4759"/>
              </a:lnSpc>
              <a:buFont typeface="Arial"/>
              <a:buChar char="•"/>
            </a:pPr>
            <a:r>
              <a:rPr lang="en-US" sz="3399">
                <a:solidFill>
                  <a:srgbClr val="000000"/>
                </a:solidFill>
                <a:latin typeface="Glacial Indifference"/>
              </a:rPr>
              <a:t>Menghapus URL &amp; shortlink</a:t>
            </a:r>
          </a:p>
          <a:p>
            <a:pPr marL="734059" lvl="1" indent="-367030">
              <a:lnSpc>
                <a:spcPts val="4759"/>
              </a:lnSpc>
              <a:buFont typeface="Arial"/>
              <a:buChar char="•"/>
            </a:pPr>
            <a:r>
              <a:rPr lang="en-US" sz="3399">
                <a:solidFill>
                  <a:srgbClr val="000000"/>
                </a:solidFill>
                <a:latin typeface="Glacial Indifference"/>
              </a:rPr>
              <a:t>Menghapus username (handle Twitter)</a:t>
            </a:r>
          </a:p>
          <a:p>
            <a:pPr marL="734059" lvl="1" indent="-367030">
              <a:lnSpc>
                <a:spcPts val="4759"/>
              </a:lnSpc>
              <a:buFont typeface="Arial"/>
              <a:buChar char="•"/>
            </a:pPr>
            <a:r>
              <a:rPr lang="en-US" sz="3399">
                <a:solidFill>
                  <a:srgbClr val="000000"/>
                </a:solidFill>
                <a:latin typeface="Glacial Indifference"/>
              </a:rPr>
              <a:t>Menghapus karakter non-alfabet</a:t>
            </a:r>
          </a:p>
          <a:p>
            <a:pPr marL="734059" lvl="1" indent="-367030">
              <a:lnSpc>
                <a:spcPts val="4759"/>
              </a:lnSpc>
              <a:buFont typeface="Arial"/>
              <a:buChar char="•"/>
            </a:pPr>
            <a:r>
              <a:rPr lang="en-US" sz="3399">
                <a:solidFill>
                  <a:srgbClr val="000000"/>
                </a:solidFill>
                <a:latin typeface="Glacial Indifference"/>
              </a:rPr>
              <a:t>Menghapus tanda baca dan angka</a:t>
            </a:r>
          </a:p>
          <a:p>
            <a:pPr marL="734059" lvl="1" indent="-367030">
              <a:lnSpc>
                <a:spcPts val="4759"/>
              </a:lnSpc>
              <a:buFont typeface="Arial"/>
              <a:buChar char="•"/>
            </a:pPr>
            <a:r>
              <a:rPr lang="en-US" sz="3399">
                <a:solidFill>
                  <a:srgbClr val="000000"/>
                </a:solidFill>
                <a:latin typeface="Glacial Indifference"/>
              </a:rPr>
              <a:t>Menghapus kata yang diulang-ulang dan diperpanjang</a:t>
            </a:r>
          </a:p>
          <a:p>
            <a:pPr>
              <a:lnSpc>
                <a:spcPts val="4759"/>
              </a:lnSpc>
            </a:pPr>
            <a:endParaRPr lang="en-US" sz="3399">
              <a:solidFill>
                <a:srgbClr val="000000"/>
              </a:solidFill>
              <a:latin typeface="Glacial Indifference"/>
            </a:endParaRPr>
          </a:p>
        </p:txBody>
      </p:sp>
      <p:sp>
        <p:nvSpPr>
          <p:cNvPr id="21" name="TextBox 21"/>
          <p:cNvSpPr txBox="1"/>
          <p:nvPr/>
        </p:nvSpPr>
        <p:spPr>
          <a:xfrm>
            <a:off x="4583003" y="598663"/>
            <a:ext cx="9121995" cy="1226820"/>
          </a:xfrm>
          <a:prstGeom prst="rect">
            <a:avLst/>
          </a:prstGeom>
        </p:spPr>
        <p:txBody>
          <a:bodyPr lIns="0" tIns="0" rIns="0" bIns="0" rtlCol="0" anchor="t">
            <a:spAutoFit/>
          </a:bodyPr>
          <a:lstStyle/>
          <a:p>
            <a:pPr algn="ctr">
              <a:lnSpc>
                <a:spcPts val="10080"/>
              </a:lnSpc>
            </a:pPr>
            <a:r>
              <a:rPr lang="en-US" sz="7200">
                <a:solidFill>
                  <a:srgbClr val="004AAD"/>
                </a:solidFill>
                <a:latin typeface="Glacial Indifference Bold"/>
              </a:rPr>
              <a:t>Preprocessing data</a:t>
            </a:r>
          </a:p>
        </p:txBody>
      </p:sp>
      <p:sp>
        <p:nvSpPr>
          <p:cNvPr id="22" name="TextBox 22"/>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6659" y="7028511"/>
            <a:ext cx="4921456" cy="3986379"/>
          </a:xfrm>
          <a:custGeom>
            <a:avLst/>
            <a:gdLst/>
            <a:ahLst/>
            <a:cxnLst/>
            <a:rect l="l" t="t" r="r" b="b"/>
            <a:pathLst>
              <a:path w="4921456" h="3986379">
                <a:moveTo>
                  <a:pt x="0" y="0"/>
                </a:moveTo>
                <a:lnTo>
                  <a:pt x="4921455" y="0"/>
                </a:lnTo>
                <a:lnTo>
                  <a:pt x="4921455" y="3986379"/>
                </a:lnTo>
                <a:lnTo>
                  <a:pt x="0" y="3986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10073435"/>
            <a:ext cx="18288000" cy="213565"/>
            <a:chOff x="0" y="0"/>
            <a:chExt cx="4816593" cy="56248"/>
          </a:xfrm>
        </p:grpSpPr>
        <p:sp>
          <p:nvSpPr>
            <p:cNvPr id="4" name="Freeform 4"/>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5" name="TextBox 5"/>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364232" y="-2136727"/>
            <a:ext cx="5790136" cy="5790136"/>
          </a:xfrm>
          <a:custGeom>
            <a:avLst/>
            <a:gdLst/>
            <a:ahLst/>
            <a:cxnLst/>
            <a:rect l="l" t="t" r="r" b="b"/>
            <a:pathLst>
              <a:path w="5790136" h="5790136">
                <a:moveTo>
                  <a:pt x="0" y="0"/>
                </a:moveTo>
                <a:lnTo>
                  <a:pt x="5790136" y="0"/>
                </a:lnTo>
                <a:lnTo>
                  <a:pt x="5790136" y="5790136"/>
                </a:lnTo>
                <a:lnTo>
                  <a:pt x="0" y="5790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0" y="0"/>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06</a:t>
            </a:r>
          </a:p>
        </p:txBody>
      </p:sp>
      <p:sp>
        <p:nvSpPr>
          <p:cNvPr id="11" name="AutoShape 11"/>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2" name="Freeform 12"/>
          <p:cNvSpPr/>
          <p:nvPr/>
        </p:nvSpPr>
        <p:spPr>
          <a:xfrm>
            <a:off x="1240901" y="3086100"/>
            <a:ext cx="4702629" cy="4114800"/>
          </a:xfrm>
          <a:custGeom>
            <a:avLst/>
            <a:gdLst/>
            <a:ahLst/>
            <a:cxnLst/>
            <a:rect l="l" t="t" r="r" b="b"/>
            <a:pathLst>
              <a:path w="4702629" h="4114800">
                <a:moveTo>
                  <a:pt x="0" y="0"/>
                </a:moveTo>
                <a:lnTo>
                  <a:pt x="4702628" y="0"/>
                </a:lnTo>
                <a:lnTo>
                  <a:pt x="470262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023167" y="5497274"/>
            <a:ext cx="10018418" cy="2732296"/>
          </a:xfrm>
          <a:custGeom>
            <a:avLst/>
            <a:gdLst/>
            <a:ahLst/>
            <a:cxnLst/>
            <a:rect l="l" t="t" r="r" b="b"/>
            <a:pathLst>
              <a:path w="10018418" h="2732296">
                <a:moveTo>
                  <a:pt x="0" y="0"/>
                </a:moveTo>
                <a:lnTo>
                  <a:pt x="10018418" y="0"/>
                </a:lnTo>
                <a:lnTo>
                  <a:pt x="10018418" y="2732296"/>
                </a:lnTo>
                <a:lnTo>
                  <a:pt x="0" y="2732296"/>
                </a:lnTo>
                <a:lnTo>
                  <a:pt x="0" y="0"/>
                </a:lnTo>
                <a:close/>
              </a:path>
            </a:pathLst>
          </a:custGeom>
          <a:blipFill>
            <a:blip r:embed="rId8"/>
            <a:stretch>
              <a:fillRect/>
            </a:stretch>
          </a:blipFill>
        </p:spPr>
      </p:sp>
      <p:sp>
        <p:nvSpPr>
          <p:cNvPr id="14" name="TextBox 14"/>
          <p:cNvSpPr txBox="1"/>
          <p:nvPr/>
        </p:nvSpPr>
        <p:spPr>
          <a:xfrm>
            <a:off x="2830974" y="1441764"/>
            <a:ext cx="9324521" cy="1120775"/>
          </a:xfrm>
          <a:prstGeom prst="rect">
            <a:avLst/>
          </a:prstGeom>
        </p:spPr>
        <p:txBody>
          <a:bodyPr lIns="0" tIns="0" rIns="0" bIns="0" rtlCol="0" anchor="t">
            <a:spAutoFit/>
          </a:bodyPr>
          <a:lstStyle/>
          <a:p>
            <a:pPr algn="ctr">
              <a:lnSpc>
                <a:spcPts val="9100"/>
              </a:lnSpc>
            </a:pPr>
            <a:r>
              <a:rPr lang="en-US" sz="6500">
                <a:solidFill>
                  <a:srgbClr val="5DA295"/>
                </a:solidFill>
                <a:latin typeface="Glacial Indifference Bold"/>
              </a:rPr>
              <a:t>Tokenisasi</a:t>
            </a:r>
          </a:p>
        </p:txBody>
      </p:sp>
      <p:sp>
        <p:nvSpPr>
          <p:cNvPr id="15" name="TextBox 15"/>
          <p:cNvSpPr txBox="1"/>
          <p:nvPr/>
        </p:nvSpPr>
        <p:spPr>
          <a:xfrm>
            <a:off x="7000241" y="2664937"/>
            <a:ext cx="9823629" cy="3073400"/>
          </a:xfrm>
          <a:prstGeom prst="rect">
            <a:avLst/>
          </a:prstGeom>
        </p:spPr>
        <p:txBody>
          <a:bodyPr lIns="0" tIns="0" rIns="0" bIns="0" rtlCol="0" anchor="t">
            <a:spAutoFit/>
          </a:bodyPr>
          <a:lstStyle/>
          <a:p>
            <a:pPr>
              <a:lnSpc>
                <a:spcPts val="4899"/>
              </a:lnSpc>
            </a:pPr>
            <a:r>
              <a:rPr lang="en-US" sz="3499">
                <a:solidFill>
                  <a:srgbClr val="000000"/>
                </a:solidFill>
                <a:latin typeface="Glacial Indifference"/>
              </a:rPr>
              <a:t>Memecah kalimat menjadi kata perkata. hal ini dilakukan agar pada saat tahap normalisasi tidak terjadi masalah seperti kata yang seharusnya tidak ter-normalisasi menjadi ter-normalisasi.</a:t>
            </a:r>
          </a:p>
          <a:p>
            <a:pPr>
              <a:lnSpc>
                <a:spcPts val="4899"/>
              </a:lnSpc>
            </a:pPr>
            <a:endParaRPr lang="en-US" sz="3499">
              <a:solidFill>
                <a:srgbClr val="000000"/>
              </a:solidFill>
              <a:latin typeface="Glacial Indifference"/>
            </a:endParaRPr>
          </a:p>
        </p:txBody>
      </p:sp>
      <p:sp>
        <p:nvSpPr>
          <p:cNvPr id="16" name="TextBox 16"/>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flipV="1">
            <a:off x="487479" y="2375398"/>
            <a:ext cx="6341428" cy="0"/>
          </a:xfrm>
          <a:prstGeom prst="line">
            <a:avLst/>
          </a:prstGeom>
          <a:ln w="38100" cap="flat">
            <a:solidFill>
              <a:srgbClr val="5DA295"/>
            </a:solidFill>
            <a:prstDash val="solid"/>
            <a:headEnd type="none" w="sm" len="sm"/>
            <a:tailEnd type="none" w="sm" len="sm"/>
          </a:ln>
        </p:spPr>
      </p:sp>
      <p:sp>
        <p:nvSpPr>
          <p:cNvPr id="9" name="TextBox 9"/>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07</a:t>
            </a:r>
          </a:p>
        </p:txBody>
      </p:sp>
      <p:sp>
        <p:nvSpPr>
          <p:cNvPr id="10" name="AutoShape 10"/>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1" name="Freeform 11"/>
          <p:cNvSpPr/>
          <p:nvPr/>
        </p:nvSpPr>
        <p:spPr>
          <a:xfrm>
            <a:off x="16893853" y="567841"/>
            <a:ext cx="1082627" cy="1082627"/>
          </a:xfrm>
          <a:custGeom>
            <a:avLst/>
            <a:gdLst/>
            <a:ahLst/>
            <a:cxnLst/>
            <a:rect l="l" t="t" r="r" b="b"/>
            <a:pathLst>
              <a:path w="1082627" h="1082627">
                <a:moveTo>
                  <a:pt x="0" y="0"/>
                </a:moveTo>
                <a:lnTo>
                  <a:pt x="1082626" y="0"/>
                </a:lnTo>
                <a:lnTo>
                  <a:pt x="1082626" y="1082627"/>
                </a:lnTo>
                <a:lnTo>
                  <a:pt x="0" y="1082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028700" y="5113759"/>
            <a:ext cx="13025306" cy="3915941"/>
          </a:xfrm>
          <a:custGeom>
            <a:avLst/>
            <a:gdLst/>
            <a:ahLst/>
            <a:cxnLst/>
            <a:rect l="l" t="t" r="r" b="b"/>
            <a:pathLst>
              <a:path w="13025306" h="3915941">
                <a:moveTo>
                  <a:pt x="0" y="0"/>
                </a:moveTo>
                <a:lnTo>
                  <a:pt x="13025306" y="0"/>
                </a:lnTo>
                <a:lnTo>
                  <a:pt x="13025306" y="3915941"/>
                </a:lnTo>
                <a:lnTo>
                  <a:pt x="0" y="3915941"/>
                </a:lnTo>
                <a:lnTo>
                  <a:pt x="0" y="0"/>
                </a:lnTo>
                <a:close/>
              </a:path>
            </a:pathLst>
          </a:custGeom>
          <a:blipFill>
            <a:blip r:embed="rId4"/>
            <a:stretch>
              <a:fillRect/>
            </a:stretch>
          </a:blipFill>
        </p:spPr>
      </p:sp>
      <p:sp>
        <p:nvSpPr>
          <p:cNvPr id="13" name="TextBox 13"/>
          <p:cNvSpPr txBox="1"/>
          <p:nvPr/>
        </p:nvSpPr>
        <p:spPr>
          <a:xfrm>
            <a:off x="487479" y="735038"/>
            <a:ext cx="6471623" cy="1521241"/>
          </a:xfrm>
          <a:prstGeom prst="rect">
            <a:avLst/>
          </a:prstGeom>
        </p:spPr>
        <p:txBody>
          <a:bodyPr lIns="0" tIns="0" rIns="0" bIns="0" rtlCol="0" anchor="t">
            <a:spAutoFit/>
          </a:bodyPr>
          <a:lstStyle/>
          <a:p>
            <a:pPr>
              <a:lnSpc>
                <a:spcPts val="12473"/>
              </a:lnSpc>
            </a:pPr>
            <a:r>
              <a:rPr lang="en-US" sz="8909">
                <a:solidFill>
                  <a:srgbClr val="5DA295"/>
                </a:solidFill>
                <a:latin typeface="Glacial Indifference Bold"/>
              </a:rPr>
              <a:t>Normalisasi</a:t>
            </a:r>
          </a:p>
        </p:txBody>
      </p:sp>
      <p:sp>
        <p:nvSpPr>
          <p:cNvPr id="14" name="TextBox 14"/>
          <p:cNvSpPr txBox="1"/>
          <p:nvPr/>
        </p:nvSpPr>
        <p:spPr>
          <a:xfrm>
            <a:off x="487479" y="2642098"/>
            <a:ext cx="17031691" cy="2785745"/>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Merubah kata kata yang tidak baku/disingkat menjadi kata-kata yang lebih baku sebagai contoh:</a:t>
            </a:r>
          </a:p>
          <a:p>
            <a:pPr marL="690881" lvl="1" indent="-345440">
              <a:lnSpc>
                <a:spcPts val="4480"/>
              </a:lnSpc>
              <a:buFont typeface="Arial"/>
              <a:buChar char="•"/>
            </a:pPr>
            <a:r>
              <a:rPr lang="en-US" sz="3200">
                <a:solidFill>
                  <a:srgbClr val="000000"/>
                </a:solidFill>
                <a:latin typeface="Glacial Indifference"/>
              </a:rPr>
              <a:t>km =&gt; kamu, ydh =&gt; ya sudah, yg =&gt; yang, dgn =&gt; dengan</a:t>
            </a:r>
          </a:p>
          <a:p>
            <a:pPr>
              <a:lnSpc>
                <a:spcPts val="4480"/>
              </a:lnSpc>
            </a:pPr>
            <a:r>
              <a:rPr lang="en-US" sz="3200">
                <a:solidFill>
                  <a:srgbClr val="000000"/>
                </a:solidFill>
                <a:latin typeface="Glacial Indifference"/>
              </a:rPr>
              <a:t>    Dan lain-lain</a:t>
            </a:r>
          </a:p>
          <a:p>
            <a:pPr>
              <a:lnSpc>
                <a:spcPts val="4480"/>
              </a:lnSpc>
            </a:pPr>
            <a:endParaRPr lang="en-US" sz="3200">
              <a:solidFill>
                <a:srgbClr val="000000"/>
              </a:solidFill>
              <a:latin typeface="Glacial Indifference"/>
            </a:endParaRPr>
          </a:p>
        </p:txBody>
      </p:sp>
      <p:sp>
        <p:nvSpPr>
          <p:cNvPr id="15" name="TextBox 15"/>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7556" y="7839941"/>
            <a:ext cx="5973602" cy="5973602"/>
          </a:xfrm>
          <a:custGeom>
            <a:avLst/>
            <a:gdLst/>
            <a:ahLst/>
            <a:cxnLst/>
            <a:rect l="l" t="t" r="r" b="b"/>
            <a:pathLst>
              <a:path w="5973602" h="5973602">
                <a:moveTo>
                  <a:pt x="0" y="0"/>
                </a:moveTo>
                <a:lnTo>
                  <a:pt x="5973602" y="0"/>
                </a:lnTo>
                <a:lnTo>
                  <a:pt x="5973602" y="5973602"/>
                </a:lnTo>
                <a:lnTo>
                  <a:pt x="0" y="59736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10073435"/>
            <a:ext cx="18288000" cy="213565"/>
            <a:chOff x="0" y="0"/>
            <a:chExt cx="4816593" cy="56248"/>
          </a:xfrm>
        </p:grpSpPr>
        <p:sp>
          <p:nvSpPr>
            <p:cNvPr id="4" name="Freeform 4"/>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5DA295"/>
            </a:solidFill>
          </p:spPr>
        </p:sp>
        <p:sp>
          <p:nvSpPr>
            <p:cNvPr id="5" name="TextBox 5"/>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8288000" cy="213565"/>
            <a:chOff x="0" y="0"/>
            <a:chExt cx="4816593" cy="56248"/>
          </a:xfrm>
        </p:grpSpPr>
        <p:sp>
          <p:nvSpPr>
            <p:cNvPr id="7" name="Freeform 7"/>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BFDDD2"/>
            </a:solidFill>
          </p:spPr>
        </p:sp>
        <p:sp>
          <p:nvSpPr>
            <p:cNvPr id="8" name="TextBox 8"/>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3482586" y="7655995"/>
            <a:ext cx="1210872" cy="1210872"/>
          </a:xfrm>
          <a:custGeom>
            <a:avLst/>
            <a:gdLst/>
            <a:ahLst/>
            <a:cxnLst/>
            <a:rect l="l" t="t" r="r" b="b"/>
            <a:pathLst>
              <a:path w="1210872" h="1210872">
                <a:moveTo>
                  <a:pt x="0" y="0"/>
                </a:moveTo>
                <a:lnTo>
                  <a:pt x="1210872" y="0"/>
                </a:lnTo>
                <a:lnTo>
                  <a:pt x="1210872" y="1210872"/>
                </a:lnTo>
                <a:lnTo>
                  <a:pt x="0" y="1210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a:solidFill>
                  <a:srgbClr val="000000"/>
                </a:solidFill>
                <a:latin typeface="Glacial Indifference Bold"/>
              </a:rPr>
              <a:t>08</a:t>
            </a:r>
          </a:p>
        </p:txBody>
      </p:sp>
      <p:sp>
        <p:nvSpPr>
          <p:cNvPr id="11" name="AutoShape 11"/>
          <p:cNvSpPr/>
          <p:nvPr/>
        </p:nvSpPr>
        <p:spPr>
          <a:xfrm>
            <a:off x="16564000" y="8877554"/>
            <a:ext cx="0" cy="761492"/>
          </a:xfrm>
          <a:prstGeom prst="line">
            <a:avLst/>
          </a:prstGeom>
          <a:ln w="95250" cap="flat">
            <a:solidFill>
              <a:srgbClr val="5DA295"/>
            </a:solidFill>
            <a:prstDash val="solid"/>
            <a:headEnd type="none" w="sm" len="sm"/>
            <a:tailEnd type="none" w="sm" len="sm"/>
          </a:ln>
        </p:spPr>
      </p:sp>
      <p:sp>
        <p:nvSpPr>
          <p:cNvPr id="12" name="Freeform 12"/>
          <p:cNvSpPr/>
          <p:nvPr/>
        </p:nvSpPr>
        <p:spPr>
          <a:xfrm>
            <a:off x="16893853" y="567841"/>
            <a:ext cx="1082627" cy="1082627"/>
          </a:xfrm>
          <a:custGeom>
            <a:avLst/>
            <a:gdLst/>
            <a:ahLst/>
            <a:cxnLst/>
            <a:rect l="l" t="t" r="r" b="b"/>
            <a:pathLst>
              <a:path w="1082627" h="1082627">
                <a:moveTo>
                  <a:pt x="0" y="0"/>
                </a:moveTo>
                <a:lnTo>
                  <a:pt x="1082626" y="0"/>
                </a:lnTo>
                <a:lnTo>
                  <a:pt x="1082626" y="1082627"/>
                </a:lnTo>
                <a:lnTo>
                  <a:pt x="0" y="1082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1074029" y="1171780"/>
            <a:ext cx="5819823" cy="4772255"/>
          </a:xfrm>
          <a:custGeom>
            <a:avLst/>
            <a:gdLst/>
            <a:ahLst/>
            <a:cxnLst/>
            <a:rect l="l" t="t" r="r" b="b"/>
            <a:pathLst>
              <a:path w="5819823" h="4772255">
                <a:moveTo>
                  <a:pt x="0" y="0"/>
                </a:moveTo>
                <a:lnTo>
                  <a:pt x="5819824" y="0"/>
                </a:lnTo>
                <a:lnTo>
                  <a:pt x="5819824" y="4772255"/>
                </a:lnTo>
                <a:lnTo>
                  <a:pt x="0" y="47722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161148" y="6717420"/>
            <a:ext cx="11765450" cy="1829908"/>
          </a:xfrm>
          <a:custGeom>
            <a:avLst/>
            <a:gdLst/>
            <a:ahLst/>
            <a:cxnLst/>
            <a:rect l="l" t="t" r="r" b="b"/>
            <a:pathLst>
              <a:path w="11765450" h="1829908">
                <a:moveTo>
                  <a:pt x="0" y="0"/>
                </a:moveTo>
                <a:lnTo>
                  <a:pt x="11765450" y="0"/>
                </a:lnTo>
                <a:lnTo>
                  <a:pt x="11765450" y="1829908"/>
                </a:lnTo>
                <a:lnTo>
                  <a:pt x="0" y="1829908"/>
                </a:lnTo>
                <a:lnTo>
                  <a:pt x="0" y="0"/>
                </a:lnTo>
                <a:close/>
              </a:path>
            </a:pathLst>
          </a:custGeom>
          <a:blipFill>
            <a:blip r:embed="rId10"/>
            <a:stretch>
              <a:fillRect/>
            </a:stretch>
          </a:blipFill>
        </p:spPr>
      </p:sp>
      <p:sp>
        <p:nvSpPr>
          <p:cNvPr id="15" name="TextBox 15"/>
          <p:cNvSpPr txBox="1"/>
          <p:nvPr/>
        </p:nvSpPr>
        <p:spPr>
          <a:xfrm>
            <a:off x="1329245" y="2011683"/>
            <a:ext cx="4727341" cy="1193800"/>
          </a:xfrm>
          <a:prstGeom prst="rect">
            <a:avLst/>
          </a:prstGeom>
        </p:spPr>
        <p:txBody>
          <a:bodyPr lIns="0" tIns="0" rIns="0" bIns="0" rtlCol="0" anchor="t">
            <a:spAutoFit/>
          </a:bodyPr>
          <a:lstStyle/>
          <a:p>
            <a:pPr>
              <a:lnSpc>
                <a:spcPts val="9799"/>
              </a:lnSpc>
            </a:pPr>
            <a:r>
              <a:rPr lang="en-US" sz="6999">
                <a:solidFill>
                  <a:srgbClr val="5DA295"/>
                </a:solidFill>
                <a:latin typeface="Glacial Indifference Bold"/>
              </a:rPr>
              <a:t>Stopwords</a:t>
            </a:r>
          </a:p>
        </p:txBody>
      </p:sp>
      <p:sp>
        <p:nvSpPr>
          <p:cNvPr id="16" name="TextBox 16"/>
          <p:cNvSpPr txBox="1"/>
          <p:nvPr/>
        </p:nvSpPr>
        <p:spPr>
          <a:xfrm>
            <a:off x="1329245" y="3500758"/>
            <a:ext cx="8256721" cy="2223770"/>
          </a:xfrm>
          <a:prstGeom prst="rect">
            <a:avLst/>
          </a:prstGeom>
        </p:spPr>
        <p:txBody>
          <a:bodyPr lIns="0" tIns="0" rIns="0" bIns="0" rtlCol="0" anchor="t">
            <a:spAutoFit/>
          </a:bodyPr>
          <a:lstStyle/>
          <a:p>
            <a:pPr>
              <a:lnSpc>
                <a:spcPts val="4480"/>
              </a:lnSpc>
            </a:pPr>
            <a:r>
              <a:rPr lang="en-US" sz="3200">
                <a:solidFill>
                  <a:srgbClr val="000000"/>
                </a:solidFill>
                <a:latin typeface="Glacial Indifference"/>
              </a:rPr>
              <a:t>Tahap ini akan menghapus kata-kata yang dianggap tidak penting. </a:t>
            </a:r>
          </a:p>
          <a:p>
            <a:pPr>
              <a:lnSpc>
                <a:spcPts val="4480"/>
              </a:lnSpc>
            </a:pPr>
            <a:r>
              <a:rPr lang="en-US" sz="3200">
                <a:solidFill>
                  <a:srgbClr val="000000"/>
                </a:solidFill>
                <a:latin typeface="Glacial Indifference"/>
              </a:rPr>
              <a:t>dan dapat Meningkatkan keefektifan analisis teks dan pemrosesan data.</a:t>
            </a:r>
          </a:p>
        </p:txBody>
      </p:sp>
      <p:sp>
        <p:nvSpPr>
          <p:cNvPr id="17" name="TextBox 17"/>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spc="300">
                <a:solidFill>
                  <a:srgbClr val="000000"/>
                </a:solidFill>
                <a:latin typeface="Glacial Indifference Bold"/>
              </a:rPr>
              <a:t>ALRIABLE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498</Words>
  <Application>Microsoft Office PowerPoint</Application>
  <PresentationFormat>Custom</PresentationFormat>
  <Paragraphs>126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Glacial Indifference</vt:lpstr>
      <vt:lpstr>Calibri</vt:lpstr>
      <vt:lpstr>Arial</vt:lpstr>
      <vt:lpstr>Glacial Indifference Italics</vt:lpstr>
      <vt:lpstr>Glacial Indifference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Hijau minimalis formal seminar proposal presentasi</dc:title>
  <cp:lastModifiedBy>M riziq sirfatullah alfarizi</cp:lastModifiedBy>
  <cp:revision>2</cp:revision>
  <dcterms:created xsi:type="dcterms:W3CDTF">2006-08-16T00:00:00Z</dcterms:created>
  <dcterms:modified xsi:type="dcterms:W3CDTF">2023-11-18T15:38:07Z</dcterms:modified>
  <dc:identifier>DAF0cIDftTI</dc:identifier>
</cp:coreProperties>
</file>